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73" r:id="rId3"/>
    <p:sldId id="274" r:id="rId4"/>
    <p:sldId id="258" r:id="rId5"/>
    <p:sldId id="275" r:id="rId6"/>
    <p:sldId id="276" r:id="rId7"/>
    <p:sldId id="260" r:id="rId8"/>
    <p:sldId id="261" r:id="rId9"/>
    <p:sldId id="262" r:id="rId10"/>
    <p:sldId id="277" r:id="rId11"/>
    <p:sldId id="263" r:id="rId12"/>
    <p:sldId id="278" r:id="rId13"/>
    <p:sldId id="280" r:id="rId14"/>
    <p:sldId id="264" r:id="rId15"/>
    <p:sldId id="268" r:id="rId16"/>
    <p:sldId id="279" r:id="rId17"/>
    <p:sldId id="269" r:id="rId18"/>
    <p:sldId id="270" r:id="rId19"/>
    <p:sldId id="281" r:id="rId20"/>
    <p:sldId id="271" r:id="rId21"/>
    <p:sldId id="272" r:id="rId22"/>
  </p:sldIdLst>
  <p:sldSz cx="9144000" cy="5143500" type="screen16x9"/>
  <p:notesSz cx="6858000" cy="9144000"/>
  <p:embeddedFontLst>
    <p:embeddedFont>
      <p:font typeface="DengXian" panose="02010600030101010101" pitchFamily="2" charset="-122"/>
      <p:regular r:id="rId24"/>
      <p:bold r:id="rId25"/>
    </p:embeddedFont>
    <p:embeddedFont>
      <p:font typeface="DengXian Light" panose="02010600030101010101" pitchFamily="2" charset="-122"/>
      <p:regular r:id="rId26"/>
    </p:embeddedFont>
    <p:embeddedFont>
      <p:font typeface="Raleway" pitchFamily="2"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
      <p:font typeface="Source Sans Pro" panose="020B0503030403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78"/>
    <p:restoredTop sz="70055"/>
  </p:normalViewPr>
  <p:slideViewPr>
    <p:cSldViewPr snapToGrid="0">
      <p:cViewPr>
        <p:scale>
          <a:sx n="209" d="100"/>
          <a:sy n="209" d="100"/>
        </p:scale>
        <p:origin x="224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9f3f4c6b34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9f3f4c6b34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ltLang="zh-CN" b="0" i="0" dirty="0">
                <a:effectLst/>
                <a:latin typeface="system-ui"/>
              </a:rPr>
              <a:t>The difference between VAE and Diffusion</a:t>
            </a:r>
          </a:p>
          <a:p>
            <a:pPr algn="l"/>
            <a:r>
              <a:rPr lang="en" altLang="zh-CN" b="1" i="0" dirty="0">
                <a:effectLst/>
                <a:latin typeface="system-ui"/>
              </a:rPr>
              <a:t>VAE</a:t>
            </a:r>
            <a:r>
              <a:rPr lang="en" altLang="zh-CN" b="0" i="0" dirty="0">
                <a:effectLst/>
                <a:latin typeface="system-ui"/>
              </a:rPr>
              <a:t> is essentially a gradient-based encoder-decoder architecture. The encoder is used to learn the mean and variance of Gaussian distribution. The decoder uses variational posteriors to learn generation capabilities. The mapping of standard Gaussian to data samples is self-defined.</a:t>
            </a:r>
          </a:p>
          <a:p>
            <a:pPr algn="l"/>
            <a:r>
              <a:rPr lang="en" altLang="zh-CN" b="1" i="0" dirty="0">
                <a:effectLst/>
                <a:latin typeface="system-ui"/>
              </a:rPr>
              <a:t>Diffusion</a:t>
            </a:r>
            <a:r>
              <a:rPr lang="en" altLang="zh-CN" b="0" i="0" dirty="0">
                <a:effectLst/>
                <a:latin typeface="system-ui"/>
              </a:rPr>
              <a:t> is essentially an SDE/Markov architecture. Although it also draws on the forward propagation/back propagation concepts of neural networks, it is not based on differentiable gradients.</a:t>
            </a:r>
          </a:p>
          <a:p>
            <a:pPr algn="l"/>
            <a:r>
              <a:rPr lang="en" altLang="zh-CN" b="0" i="0" dirty="0">
                <a:effectLst/>
                <a:latin typeface="system-ui"/>
              </a:rPr>
              <a:t>Both define Gaussian distribution as latent variables, but VAE will serve as a priori condition (variational prior), while diffusion will serve as a stationary distribution similar to a Markov chain with variational posterior.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1693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9f3f4c6b34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9f3f4c6b34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9f3f4c6b34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9f3f4c6b34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121212"/>
                </a:solidFill>
                <a:effectLst/>
                <a:latin typeface="-apple-system"/>
              </a:rPr>
              <a:t>潜在空间简单的说是对压缩数据的表示。所谓压缩指的是用比原始表示更小的数位来编码信息的过程。比如我们用一个颜色通道（黑白灰）来表示原来由</a:t>
            </a:r>
            <a:r>
              <a:rPr lang="en" altLang="zh-CN" b="0" i="0" dirty="0">
                <a:solidFill>
                  <a:srgbClr val="121212"/>
                </a:solidFill>
                <a:effectLst/>
                <a:latin typeface="-apple-system"/>
              </a:rPr>
              <a:t>RGB</a:t>
            </a:r>
            <a:r>
              <a:rPr lang="zh-CN" altLang="en-US" b="0" i="0" dirty="0">
                <a:solidFill>
                  <a:srgbClr val="121212"/>
                </a:solidFill>
                <a:effectLst/>
                <a:latin typeface="-apple-system"/>
              </a:rPr>
              <a:t>三原色构成的图片，此时每个像素点的颜色向量由</a:t>
            </a:r>
            <a:r>
              <a:rPr lang="en-US" altLang="zh-CN" b="0" i="0" dirty="0">
                <a:solidFill>
                  <a:srgbClr val="121212"/>
                </a:solidFill>
                <a:effectLst/>
                <a:latin typeface="-apple-system"/>
              </a:rPr>
              <a:t>3</a:t>
            </a:r>
            <a:r>
              <a:rPr lang="zh-CN" altLang="en-US" b="0" i="0" dirty="0">
                <a:solidFill>
                  <a:srgbClr val="121212"/>
                </a:solidFill>
                <a:effectLst/>
                <a:latin typeface="-apple-system"/>
              </a:rPr>
              <a:t>维变成了</a:t>
            </a:r>
            <a:r>
              <a:rPr lang="en-US" altLang="zh-CN" b="0" i="0" dirty="0">
                <a:solidFill>
                  <a:srgbClr val="121212"/>
                </a:solidFill>
                <a:effectLst/>
                <a:latin typeface="-apple-system"/>
              </a:rPr>
              <a:t>1</a:t>
            </a:r>
            <a:r>
              <a:rPr lang="zh-CN" altLang="en-US" b="0" i="0" dirty="0">
                <a:solidFill>
                  <a:srgbClr val="121212"/>
                </a:solidFill>
                <a:effectLst/>
                <a:latin typeface="-apple-system"/>
              </a:rPr>
              <a:t>维度。维度降低会丢失一部分信息，然而在某些情况下，降维不是件坏事。通过降维我们可以过滤掉一些不太重要的信息你，只保留最重要的信息。</a:t>
            </a: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lvl="0" indent="0" algn="l" rtl="0">
              <a:spcBef>
                <a:spcPts val="0"/>
              </a:spcBef>
              <a:spcAft>
                <a:spcPts val="0"/>
              </a:spcAft>
              <a:buNone/>
            </a:pPr>
            <a:r>
              <a:rPr lang="zh-CN" altLang="en-US" b="0" i="0" dirty="0">
                <a:solidFill>
                  <a:srgbClr val="121212"/>
                </a:solidFill>
                <a:effectLst/>
                <a:latin typeface="-apple-system"/>
              </a:rPr>
              <a:t>假设我们像通过全连接的卷积神经网络训练一个图像分类模型。当我们说模型在学习时，我们的意思是它在学习神经网络每一层的特定属性，比如边缘、角度、形状等</a:t>
            </a:r>
            <a:r>
              <a:rPr lang="en-US" altLang="zh-CN" b="0" i="0" dirty="0">
                <a:solidFill>
                  <a:srgbClr val="121212"/>
                </a:solidFill>
                <a:effectLst/>
                <a:latin typeface="-apple-system"/>
              </a:rPr>
              <a:t>……</a:t>
            </a:r>
            <a:r>
              <a:rPr lang="zh-CN" altLang="en-US" b="0" i="0" dirty="0">
                <a:solidFill>
                  <a:srgbClr val="121212"/>
                </a:solidFill>
                <a:effectLst/>
                <a:latin typeface="-apple-system"/>
              </a:rPr>
              <a:t>每当模型使用数据（已经存在的图像）学习时，都会将图像的尺寸先减小再恢复到原始尺寸。最后，模型使用解码器从压缩数据中重建图像，同时学习之前的所有相关信息。因此，空间变小，以便提取和保留最重要的属性。这就是潜在空间适用于扩散模型的原因。</a:t>
            </a:r>
            <a:endParaRPr lang="en-US" altLang="zh-CN" b="0" i="0" dirty="0">
              <a:solidFill>
                <a:srgbClr val="121212"/>
              </a:solidFill>
              <a:effectLst/>
              <a:latin typeface="-apple-syste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7724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f3f4c6b3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f3f4c6b3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121212"/>
                </a:solidFill>
                <a:effectLst/>
                <a:latin typeface="-apple-system"/>
              </a:rPr>
              <a:t>“潜在扩散模型”（</a:t>
            </a:r>
            <a:r>
              <a:rPr lang="en" altLang="zh-CN" b="0" i="0" dirty="0">
                <a:solidFill>
                  <a:srgbClr val="121212"/>
                </a:solidFill>
                <a:effectLst/>
                <a:latin typeface="-apple-system"/>
              </a:rPr>
              <a:t>Latent Diffusion Model</a:t>
            </a:r>
            <a:r>
              <a:rPr lang="zh-CN" altLang="en" b="0" i="0" dirty="0">
                <a:solidFill>
                  <a:srgbClr val="121212"/>
                </a:solidFill>
                <a:effectLst/>
                <a:latin typeface="-apple-system"/>
              </a:rPr>
              <a:t>）</a:t>
            </a:r>
            <a:r>
              <a:rPr lang="zh-CN" altLang="en-US" b="0" i="0" dirty="0">
                <a:solidFill>
                  <a:srgbClr val="121212"/>
                </a:solidFill>
                <a:effectLst/>
                <a:latin typeface="-apple-system"/>
              </a:rPr>
              <a:t>将</a:t>
            </a:r>
            <a:r>
              <a:rPr lang="en" altLang="zh-CN" b="0" i="0" dirty="0">
                <a:solidFill>
                  <a:srgbClr val="121212"/>
                </a:solidFill>
                <a:effectLst/>
                <a:latin typeface="-apple-system"/>
              </a:rPr>
              <a:t>GAN</a:t>
            </a:r>
            <a:r>
              <a:rPr lang="zh-CN" altLang="en-US" b="0" i="0" dirty="0">
                <a:solidFill>
                  <a:srgbClr val="121212"/>
                </a:solidFill>
                <a:effectLst/>
                <a:latin typeface="-apple-system"/>
              </a:rPr>
              <a:t>的感知能力、扩散模型的细节保存能力和</a:t>
            </a:r>
            <a:r>
              <a:rPr lang="en" altLang="zh-CN" b="0" i="0" dirty="0">
                <a:solidFill>
                  <a:srgbClr val="121212"/>
                </a:solidFill>
                <a:effectLst/>
                <a:latin typeface="-apple-system"/>
              </a:rPr>
              <a:t>Transformer</a:t>
            </a:r>
            <a:r>
              <a:rPr lang="zh-CN" altLang="en-US" b="0" i="0" dirty="0">
                <a:solidFill>
                  <a:srgbClr val="121212"/>
                </a:solidFill>
                <a:effectLst/>
                <a:latin typeface="-apple-system"/>
              </a:rPr>
              <a:t>的语义能力三者结合，创造出比上述所有模型更稳健和高效的生成模型。与其他方法相比，</a:t>
            </a:r>
            <a:r>
              <a:rPr lang="en" altLang="zh-CN" b="0" i="0" dirty="0">
                <a:solidFill>
                  <a:srgbClr val="121212"/>
                </a:solidFill>
                <a:effectLst/>
                <a:latin typeface="-apple-system"/>
              </a:rPr>
              <a:t>Latent Diffusion</a:t>
            </a:r>
            <a:r>
              <a:rPr lang="zh-CN" altLang="en-US" b="0" i="0" dirty="0">
                <a:solidFill>
                  <a:srgbClr val="121212"/>
                </a:solidFill>
                <a:effectLst/>
                <a:latin typeface="-apple-system"/>
              </a:rPr>
              <a:t>不仅节省了内存，而且生成的图像保持了多样性和高细节度，同时图像还保留了数据的语义结构。</a:t>
            </a: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lvl="0" indent="0" algn="l" rtl="0">
              <a:spcBef>
                <a:spcPts val="0"/>
              </a:spcBef>
              <a:spcAft>
                <a:spcPts val="0"/>
              </a:spcAft>
              <a:buNone/>
            </a:pPr>
            <a:r>
              <a:rPr lang="zh-CN" altLang="en-US" b="0" i="0" dirty="0">
                <a:solidFill>
                  <a:srgbClr val="121212"/>
                </a:solidFill>
                <a:effectLst/>
                <a:latin typeface="-apple-system"/>
              </a:rPr>
              <a:t>这里让我们来看一下潜在扩散模型的完整工作流程：首先需要训练好一个自编码模型（</a:t>
            </a:r>
            <a:r>
              <a:rPr lang="en" altLang="zh-CN" b="0" i="0" dirty="0" err="1">
                <a:solidFill>
                  <a:srgbClr val="121212"/>
                </a:solidFill>
                <a:effectLst/>
                <a:latin typeface="-apple-system"/>
              </a:rPr>
              <a:t>AutoEncoder</a:t>
            </a:r>
            <a:r>
              <a:rPr lang="zh-CN" altLang="en" b="0" i="0" dirty="0">
                <a:solidFill>
                  <a:srgbClr val="121212"/>
                </a:solidFill>
                <a:effectLst/>
                <a:latin typeface="-apple-system"/>
              </a:rPr>
              <a:t>，</a:t>
            </a:r>
            <a:r>
              <a:rPr lang="zh-CN" altLang="en-US" b="0" i="0" dirty="0">
                <a:solidFill>
                  <a:srgbClr val="121212"/>
                </a:solidFill>
                <a:effectLst/>
                <a:latin typeface="-apple-system"/>
              </a:rPr>
              <a:t>包括一个编码器 </a:t>
            </a:r>
            <a:r>
              <a:rPr lang="en" altLang="zh-CN" b="0" i="0" dirty="0">
                <a:solidFill>
                  <a:srgbClr val="121212"/>
                </a:solidFill>
                <a:effectLst/>
                <a:latin typeface="-apple-system"/>
              </a:rPr>
              <a:t>E </a:t>
            </a:r>
            <a:r>
              <a:rPr lang="zh-CN" altLang="en-US" b="0" i="0" dirty="0">
                <a:solidFill>
                  <a:srgbClr val="121212"/>
                </a:solidFill>
                <a:effectLst/>
                <a:latin typeface="-apple-system"/>
              </a:rPr>
              <a:t>和一个解码器 </a:t>
            </a:r>
            <a:r>
              <a:rPr lang="en" altLang="zh-CN" b="0" i="0" dirty="0">
                <a:solidFill>
                  <a:srgbClr val="121212"/>
                </a:solidFill>
                <a:effectLst/>
                <a:latin typeface="-apple-system"/>
              </a:rPr>
              <a:t>D </a:t>
            </a:r>
            <a:r>
              <a:rPr lang="zh-CN" altLang="en" b="0" i="0" dirty="0">
                <a:solidFill>
                  <a:srgbClr val="121212"/>
                </a:solidFill>
                <a:effectLst/>
                <a:latin typeface="-apple-system"/>
              </a:rPr>
              <a:t>）。</a:t>
            </a:r>
            <a:r>
              <a:rPr lang="zh-CN" altLang="en-US" b="0" i="0" dirty="0">
                <a:solidFill>
                  <a:srgbClr val="121212"/>
                </a:solidFill>
                <a:effectLst/>
                <a:latin typeface="-apple-system"/>
              </a:rPr>
              <a:t>这样一来，我们就可以利用编码器对图片进行压缩，然后在潜在表示空间上做</a:t>
            </a:r>
            <a:r>
              <a:rPr lang="en" altLang="zh-CN" b="0" i="0" dirty="0">
                <a:solidFill>
                  <a:srgbClr val="121212"/>
                </a:solidFill>
                <a:effectLst/>
                <a:latin typeface="-apple-system"/>
              </a:rPr>
              <a:t>diffusion</a:t>
            </a:r>
            <a:r>
              <a:rPr lang="zh-CN" altLang="en-US" b="0" i="0" dirty="0">
                <a:solidFill>
                  <a:srgbClr val="121212"/>
                </a:solidFill>
                <a:effectLst/>
                <a:latin typeface="-apple-system"/>
              </a:rPr>
              <a:t>操作，最后我们再用解码器恢复到原始像素空间即可，论文将这个方法称之为感知压缩（</a:t>
            </a:r>
            <a:r>
              <a:rPr lang="en" altLang="zh-CN" b="0" i="0" dirty="0">
                <a:solidFill>
                  <a:srgbClr val="121212"/>
                </a:solidFill>
                <a:effectLst/>
                <a:latin typeface="-apple-system"/>
              </a:rPr>
              <a:t>Perceptual Compression</a:t>
            </a:r>
            <a:r>
              <a:rPr lang="zh-CN" altLang="en" b="0" i="0" dirty="0">
                <a:solidFill>
                  <a:srgbClr val="121212"/>
                </a:solidFill>
                <a:effectLst/>
                <a:latin typeface="-apple-system"/>
              </a:rPr>
              <a:t>）。</a:t>
            </a:r>
          </a:p>
          <a:p>
            <a:pPr marL="0" lvl="0" indent="0" algn="l" rtl="0">
              <a:spcBef>
                <a:spcPts val="0"/>
              </a:spcBef>
              <a:spcAft>
                <a:spcPts val="0"/>
              </a:spcAft>
              <a:buNone/>
            </a:pP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The "Latent Diffusion Model" combines the perception ability of GAN, the detail preservation ability of the diffusion model, and the semantic ability of the Transformer to create a generation model that is more robust and efficient than all the above models. Compared with other methods, Latent Diffusion not only saves memory, but also generates images that maintain diversity and high detail, while the images also retain the semantic structure of the data.</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Here let us take a look at the complete workflow of the potential diffusion model: First, we need to train an autoencoding model (</a:t>
            </a:r>
            <a:r>
              <a:rPr lang="en" dirty="0" err="1"/>
              <a:t>AutoEncoder</a:t>
            </a:r>
            <a:r>
              <a:rPr lang="en" dirty="0"/>
              <a:t>, including an encoder E and a decoder D). In this way, we can use the encoder to compress the image, and then perform a diffusion operation on the potential representation space. Finally, we can use the decoder to restore the original pixel space. The paper calls this method perceptual compression. Compression).</a:t>
            </a:r>
            <a:endParaRPr dirty="0"/>
          </a:p>
        </p:txBody>
      </p:sp>
    </p:spTree>
    <p:extLst>
      <p:ext uri="{BB962C8B-B14F-4D97-AF65-F5344CB8AC3E}">
        <p14:creationId xmlns:p14="http://schemas.microsoft.com/office/powerpoint/2010/main" val="3277262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f3f4c6b3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f3f4c6b3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121212"/>
                </a:solidFill>
                <a:effectLst/>
                <a:latin typeface="-apple-system"/>
              </a:rPr>
              <a:t>“潜在扩散模型”（</a:t>
            </a:r>
            <a:r>
              <a:rPr lang="en" altLang="zh-CN" b="0" i="0" dirty="0">
                <a:solidFill>
                  <a:srgbClr val="121212"/>
                </a:solidFill>
                <a:effectLst/>
                <a:latin typeface="-apple-system"/>
              </a:rPr>
              <a:t>Latent Diffusion Model</a:t>
            </a:r>
            <a:r>
              <a:rPr lang="zh-CN" altLang="en" b="0" i="0" dirty="0">
                <a:solidFill>
                  <a:srgbClr val="121212"/>
                </a:solidFill>
                <a:effectLst/>
                <a:latin typeface="-apple-system"/>
              </a:rPr>
              <a:t>）</a:t>
            </a:r>
            <a:r>
              <a:rPr lang="zh-CN" altLang="en-US" b="0" i="0" dirty="0">
                <a:solidFill>
                  <a:srgbClr val="121212"/>
                </a:solidFill>
                <a:effectLst/>
                <a:latin typeface="-apple-system"/>
              </a:rPr>
              <a:t>将</a:t>
            </a:r>
            <a:r>
              <a:rPr lang="en" altLang="zh-CN" b="0" i="0" dirty="0">
                <a:solidFill>
                  <a:srgbClr val="121212"/>
                </a:solidFill>
                <a:effectLst/>
                <a:latin typeface="-apple-system"/>
              </a:rPr>
              <a:t>GAN</a:t>
            </a:r>
            <a:r>
              <a:rPr lang="zh-CN" altLang="en-US" b="0" i="0" dirty="0">
                <a:solidFill>
                  <a:srgbClr val="121212"/>
                </a:solidFill>
                <a:effectLst/>
                <a:latin typeface="-apple-system"/>
              </a:rPr>
              <a:t>的感知能力、扩散模型的细节保存能力和</a:t>
            </a:r>
            <a:r>
              <a:rPr lang="en" altLang="zh-CN" b="0" i="0" dirty="0">
                <a:solidFill>
                  <a:srgbClr val="121212"/>
                </a:solidFill>
                <a:effectLst/>
                <a:latin typeface="-apple-system"/>
              </a:rPr>
              <a:t>Transformer</a:t>
            </a:r>
            <a:r>
              <a:rPr lang="zh-CN" altLang="en-US" b="0" i="0" dirty="0">
                <a:solidFill>
                  <a:srgbClr val="121212"/>
                </a:solidFill>
                <a:effectLst/>
                <a:latin typeface="-apple-system"/>
              </a:rPr>
              <a:t>的语义能力三者结合，创造出比上述所有模型更稳健和高效的生成模型。与其他方法相比，</a:t>
            </a:r>
            <a:r>
              <a:rPr lang="en" altLang="zh-CN" b="0" i="0" dirty="0">
                <a:solidFill>
                  <a:srgbClr val="121212"/>
                </a:solidFill>
                <a:effectLst/>
                <a:latin typeface="-apple-system"/>
              </a:rPr>
              <a:t>Latent Diffusion</a:t>
            </a:r>
            <a:r>
              <a:rPr lang="zh-CN" altLang="en-US" b="0" i="0" dirty="0">
                <a:solidFill>
                  <a:srgbClr val="121212"/>
                </a:solidFill>
                <a:effectLst/>
                <a:latin typeface="-apple-system"/>
              </a:rPr>
              <a:t>不仅节省了内存，而且生成的图像保持了多样性和高细节度，同时图像还保留了数据的语义结构。</a:t>
            </a: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lvl="0" indent="0" algn="l" rtl="0">
              <a:spcBef>
                <a:spcPts val="0"/>
              </a:spcBef>
              <a:spcAft>
                <a:spcPts val="0"/>
              </a:spcAft>
              <a:buNone/>
            </a:pPr>
            <a:r>
              <a:rPr lang="zh-CN" altLang="en-US" b="0" i="0" dirty="0">
                <a:solidFill>
                  <a:srgbClr val="121212"/>
                </a:solidFill>
                <a:effectLst/>
                <a:latin typeface="-apple-system"/>
              </a:rPr>
              <a:t>这里让我们来看一下潜在扩散模型的完整工作流程：首先需要训练好一个自编码模型（</a:t>
            </a:r>
            <a:r>
              <a:rPr lang="en" altLang="zh-CN" b="0" i="0" dirty="0" err="1">
                <a:solidFill>
                  <a:srgbClr val="121212"/>
                </a:solidFill>
                <a:effectLst/>
                <a:latin typeface="-apple-system"/>
              </a:rPr>
              <a:t>AutoEncoder</a:t>
            </a:r>
            <a:r>
              <a:rPr lang="zh-CN" altLang="en" b="0" i="0" dirty="0">
                <a:solidFill>
                  <a:srgbClr val="121212"/>
                </a:solidFill>
                <a:effectLst/>
                <a:latin typeface="-apple-system"/>
              </a:rPr>
              <a:t>，</a:t>
            </a:r>
            <a:r>
              <a:rPr lang="zh-CN" altLang="en-US" b="0" i="0" dirty="0">
                <a:solidFill>
                  <a:srgbClr val="121212"/>
                </a:solidFill>
                <a:effectLst/>
                <a:latin typeface="-apple-system"/>
              </a:rPr>
              <a:t>包括一个编码器 </a:t>
            </a:r>
            <a:r>
              <a:rPr lang="en" altLang="zh-CN" b="0" i="0" dirty="0">
                <a:solidFill>
                  <a:srgbClr val="121212"/>
                </a:solidFill>
                <a:effectLst/>
                <a:latin typeface="-apple-system"/>
              </a:rPr>
              <a:t>E </a:t>
            </a:r>
            <a:r>
              <a:rPr lang="zh-CN" altLang="en-US" b="0" i="0" dirty="0">
                <a:solidFill>
                  <a:srgbClr val="121212"/>
                </a:solidFill>
                <a:effectLst/>
                <a:latin typeface="-apple-system"/>
              </a:rPr>
              <a:t>和一个解码器 </a:t>
            </a:r>
            <a:r>
              <a:rPr lang="en" altLang="zh-CN" b="0" i="0" dirty="0">
                <a:solidFill>
                  <a:srgbClr val="121212"/>
                </a:solidFill>
                <a:effectLst/>
                <a:latin typeface="-apple-system"/>
              </a:rPr>
              <a:t>D </a:t>
            </a:r>
            <a:r>
              <a:rPr lang="zh-CN" altLang="en" b="0" i="0" dirty="0">
                <a:solidFill>
                  <a:srgbClr val="121212"/>
                </a:solidFill>
                <a:effectLst/>
                <a:latin typeface="-apple-system"/>
              </a:rPr>
              <a:t>）。</a:t>
            </a:r>
            <a:r>
              <a:rPr lang="zh-CN" altLang="en-US" b="0" i="0" dirty="0">
                <a:solidFill>
                  <a:srgbClr val="121212"/>
                </a:solidFill>
                <a:effectLst/>
                <a:latin typeface="-apple-system"/>
              </a:rPr>
              <a:t>这样一来，我们就可以利用编码器对图片进行压缩，然后在潜在表示空间上做</a:t>
            </a:r>
            <a:r>
              <a:rPr lang="en" altLang="zh-CN" b="0" i="0" dirty="0">
                <a:solidFill>
                  <a:srgbClr val="121212"/>
                </a:solidFill>
                <a:effectLst/>
                <a:latin typeface="-apple-system"/>
              </a:rPr>
              <a:t>diffusion</a:t>
            </a:r>
            <a:r>
              <a:rPr lang="zh-CN" altLang="en-US" b="0" i="0" dirty="0">
                <a:solidFill>
                  <a:srgbClr val="121212"/>
                </a:solidFill>
                <a:effectLst/>
                <a:latin typeface="-apple-system"/>
              </a:rPr>
              <a:t>操作，最后我们再用解码器恢复到原始像素空间即可，论文将这个方法称之为感知压缩（</a:t>
            </a:r>
            <a:r>
              <a:rPr lang="en" altLang="zh-CN" b="0" i="0" dirty="0">
                <a:solidFill>
                  <a:srgbClr val="121212"/>
                </a:solidFill>
                <a:effectLst/>
                <a:latin typeface="-apple-system"/>
              </a:rPr>
              <a:t>Perceptual Compression</a:t>
            </a:r>
            <a:r>
              <a:rPr lang="zh-CN" altLang="en" b="0" i="0" dirty="0">
                <a:solidFill>
                  <a:srgbClr val="121212"/>
                </a:solidFill>
                <a:effectLst/>
                <a:latin typeface="-apple-system"/>
              </a:rPr>
              <a:t>）。</a:t>
            </a:r>
          </a:p>
          <a:p>
            <a:pPr marL="0" lvl="0" indent="0" algn="l" rtl="0">
              <a:spcBef>
                <a:spcPts val="0"/>
              </a:spcBef>
              <a:spcAft>
                <a:spcPts val="0"/>
              </a:spcAft>
              <a:buNone/>
            </a:pP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The "Latent Diffusion Model" combines the perception ability of GAN, the detail preservation ability of the diffusion model, and the semantic ability of the Transformer to create a generation model that is more robust and efficient than all the above models. Compared with other methods, Latent Diffusion not only saves memory, but also generates images that maintain diversity and high detail, while the images also retain the semantic structure of the data.</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Here let us take a look at the complete workflow of the potential diffusion model: First, we need to train an autoencoding model (</a:t>
            </a:r>
            <a:r>
              <a:rPr lang="en" dirty="0" err="1"/>
              <a:t>AutoEncoder</a:t>
            </a:r>
            <a:r>
              <a:rPr lang="en" dirty="0"/>
              <a:t>, including an encoder E and a decoder D). In this way, we can use the encoder to compress the image, and then perform a diffusion operation on the potential representation space. Finally, we can use the decoder to restore the original pixel space. The paper calls this method perceptual compression. Compression).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f3f4c6b34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9f3f4c6b34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100" dirty="0"/>
              <a:t>这是关于</a:t>
            </a:r>
            <a:r>
              <a:rPr lang="en-US" altLang="zh-CN" sz="1100" dirty="0"/>
              <a:t>LDMs</a:t>
            </a:r>
            <a:r>
              <a:rPr lang="zh-CN" altLang="en-US" sz="1100" dirty="0"/>
              <a:t> 的 </a:t>
            </a:r>
            <a:r>
              <a:rPr lang="zh-CN" altLang="zh-CN" sz="1100" dirty="0"/>
              <a:t>New-Image Generation</a:t>
            </a:r>
            <a:r>
              <a:rPr lang="zh-CN" altLang="en-US" sz="1100" dirty="0"/>
              <a:t> 过程</a:t>
            </a:r>
            <a:r>
              <a:rPr lang="zh-CN" altLang="zh-CN" sz="1100" dirty="0"/>
              <a: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f3f4c6b3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f3f4c6b3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underlying working mechanism of Stable Diffusion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1. Enter the prompt word and parse the prompt word: Text Image Encoder CLIP</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2. Generate image representation based on prompt word representation: Diffusion process based on U-Net (U-Net + Scheduler)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3. Processing and conversion of image input and output: VAE (the image decoder is responsible for image generation from latent space to pixel space)</a:t>
            </a:r>
            <a:endParaRPr lang="zh-CN" altLang="en-US" dirty="0"/>
          </a:p>
        </p:txBody>
      </p:sp>
    </p:spTree>
    <p:extLst>
      <p:ext uri="{BB962C8B-B14F-4D97-AF65-F5344CB8AC3E}">
        <p14:creationId xmlns:p14="http://schemas.microsoft.com/office/powerpoint/2010/main" val="277625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f3f4c6b3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f3f4c6b3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dirty="0"/>
              <a:t>stable</a:t>
            </a:r>
            <a:r>
              <a:rPr lang="zh-CN" altLang="en-US" sz="1100" dirty="0"/>
              <a:t> </a:t>
            </a:r>
            <a:r>
              <a:rPr lang="en-US" altLang="zh-CN" sz="1100" dirty="0"/>
              <a:t>diffusion</a:t>
            </a:r>
            <a:r>
              <a:rPr lang="zh-CN" altLang="en-US" sz="1100" dirty="0"/>
              <a:t>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f3f4c6b34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f3f4c6b3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f3f4c6b34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f3f4c6b3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8646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9f3f4c6b34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9f3f4c6b34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2938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f3f4c6b34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f3f4c6b34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While it is possible to generate videos, only dialogue-based videos have limited character selection.</a:t>
            </a:r>
            <a:r>
              <a:rPr lang="zh-CN" altLang="en-US" dirty="0"/>
              <a:t>虽然能够生成视频，仅基于对话的视频，角色选择范围有限。</a:t>
            </a:r>
            <a:endParaRPr lang="en-US" altLang="zh-CN"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dirty="0"/>
              <a:t>Comic book style video.</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Although it is possible to control the fineness of the generated images, the entire video cannot be fine-tuned and cannot be controlled at a fine-grained level.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zh-CN" altLang="en-US" dirty="0"/>
              <a:t>虽然能够控制生成图片的精细度，但整个视频无法微调，无法细粒度控制。 </a:t>
            </a:r>
            <a:endParaRPr lang="en-US" altLang="zh-CN"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9f3f4c6b34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9f3f4c6b34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9f3f4c6b34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9f3f4c6b34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17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3f4c6b3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3f4c6b3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3f4c6b3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3f4c6b3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237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3f4c6b3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3f4c6b3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31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9f3f4c6b34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9f3f4c6b34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9f3f4c6b34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9f3f4c6b34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9f3f4c6b34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9f3f4c6b34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zhuanlan.zhihu.com/p/52510645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83238" y="320458"/>
            <a:ext cx="8183700" cy="1473600"/>
          </a:xfrm>
          <a:prstGeom prst="rect">
            <a:avLst/>
          </a:prstGeom>
        </p:spPr>
        <p:txBody>
          <a:bodyPr spcFirstLastPara="1" wrap="square" lIns="91425" tIns="91425" rIns="91425" bIns="91425" anchor="ctr" anchorCtr="0">
            <a:normAutofit/>
          </a:bodyPr>
          <a:lstStyle/>
          <a:p>
            <a:pPr marL="0" lvl="0" indent="0" algn="ctr" rtl="0">
              <a:lnSpc>
                <a:spcPct val="115000"/>
              </a:lnSpc>
              <a:spcBef>
                <a:spcPts val="1400"/>
              </a:spcBef>
              <a:spcAft>
                <a:spcPts val="400"/>
              </a:spcAft>
              <a:buNone/>
            </a:pPr>
            <a:r>
              <a:rPr lang="en-US" altLang="zh-CN" sz="1800" dirty="0">
                <a:highlight>
                  <a:srgbClr val="FFFFFF"/>
                </a:highlight>
                <a:latin typeface="+mj-lt"/>
              </a:rPr>
              <a:t>CS577</a:t>
            </a:r>
            <a:r>
              <a:rPr lang="zh-CN" altLang="en-US" sz="1800" dirty="0">
                <a:highlight>
                  <a:srgbClr val="FFFFFF"/>
                </a:highlight>
                <a:latin typeface="+mj-lt"/>
              </a:rPr>
              <a:t> </a:t>
            </a:r>
            <a:r>
              <a:rPr lang="en-US" altLang="zh-CN" sz="1800" dirty="0">
                <a:highlight>
                  <a:srgbClr val="FFFFFF"/>
                </a:highlight>
                <a:latin typeface="+mj-lt"/>
              </a:rPr>
              <a:t>Group</a:t>
            </a:r>
            <a:r>
              <a:rPr lang="zh-CN" altLang="en-US" sz="1800" dirty="0">
                <a:highlight>
                  <a:srgbClr val="FFFFFF"/>
                </a:highlight>
                <a:latin typeface="+mj-lt"/>
              </a:rPr>
              <a:t> </a:t>
            </a:r>
            <a:r>
              <a:rPr lang="en-US" altLang="zh-CN" sz="1800" dirty="0">
                <a:highlight>
                  <a:srgbClr val="FFFFFF"/>
                </a:highlight>
                <a:latin typeface="+mj-lt"/>
              </a:rPr>
              <a:t>Project</a:t>
            </a:r>
            <a:br>
              <a:rPr lang="en-US" altLang="zh-CN" sz="1800" b="1" dirty="0">
                <a:highlight>
                  <a:srgbClr val="FFFFFF"/>
                </a:highlight>
              </a:rPr>
            </a:br>
            <a:br>
              <a:rPr lang="en-US" altLang="zh-CN" sz="1800" b="1" dirty="0">
                <a:highlight>
                  <a:srgbClr val="FFFFFF"/>
                </a:highlight>
              </a:rPr>
            </a:br>
            <a:r>
              <a:rPr lang="zh-CN" sz="1800" b="1" dirty="0">
                <a:highlight>
                  <a:srgbClr val="FFFFFF"/>
                </a:highlight>
              </a:rPr>
              <a:t>Explore the Application of Diffusion Model in Video Content Creation</a:t>
            </a:r>
            <a:endParaRPr sz="1800" dirty="0"/>
          </a:p>
        </p:txBody>
      </p:sp>
      <p:sp>
        <p:nvSpPr>
          <p:cNvPr id="59" name="Google Shape;59;p13"/>
          <p:cNvSpPr txBox="1">
            <a:spLocks noGrp="1"/>
          </p:cNvSpPr>
          <p:nvPr>
            <p:ph type="subTitle" idx="1"/>
          </p:nvPr>
        </p:nvSpPr>
        <p:spPr>
          <a:xfrm>
            <a:off x="485875" y="1952680"/>
            <a:ext cx="8183700" cy="86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CN" sz="1400" b="1" dirty="0">
                <a:solidFill>
                  <a:schemeClr val="bg2"/>
                </a:solidFill>
                <a:latin typeface="DengXian" panose="02010600030101010101" pitchFamily="2" charset="-122"/>
                <a:ea typeface="DengXian" panose="02010600030101010101" pitchFamily="2" charset="-122"/>
              </a:rPr>
              <a:t>Haiyun Xia</a:t>
            </a:r>
            <a:r>
              <a:rPr lang="zh-CN" altLang="en-US" sz="1400" b="1" dirty="0">
                <a:solidFill>
                  <a:schemeClr val="bg2"/>
                </a:solidFill>
                <a:latin typeface="DengXian" panose="02010600030101010101" pitchFamily="2" charset="-122"/>
                <a:ea typeface="DengXian" panose="02010600030101010101" pitchFamily="2" charset="-122"/>
              </a:rPr>
              <a:t>   </a:t>
            </a:r>
            <a:r>
              <a:rPr lang="zh-CN" sz="1400" b="1" dirty="0">
                <a:solidFill>
                  <a:schemeClr val="bg2"/>
                </a:solidFill>
                <a:latin typeface="DengXian" panose="02010600030101010101" pitchFamily="2" charset="-122"/>
                <a:ea typeface="DengXian" panose="02010600030101010101" pitchFamily="2" charset="-122"/>
              </a:rPr>
              <a:t>Yu Li</a:t>
            </a:r>
            <a:r>
              <a:rPr lang="zh-CN" altLang="en-US" sz="1400" b="1" dirty="0">
                <a:solidFill>
                  <a:schemeClr val="bg2"/>
                </a:solidFill>
                <a:latin typeface="DengXian" panose="02010600030101010101" pitchFamily="2" charset="-122"/>
                <a:ea typeface="DengXian" panose="02010600030101010101" pitchFamily="2" charset="-122"/>
              </a:rPr>
              <a:t>   </a:t>
            </a:r>
            <a:r>
              <a:rPr lang="zh-CN" sz="1400" b="1" dirty="0">
                <a:solidFill>
                  <a:schemeClr val="bg2"/>
                </a:solidFill>
                <a:latin typeface="DengXian" panose="02010600030101010101" pitchFamily="2" charset="-122"/>
                <a:ea typeface="DengXian" panose="02010600030101010101" pitchFamily="2" charset="-122"/>
              </a:rPr>
              <a:t>Haichen Pang</a:t>
            </a:r>
            <a:endParaRPr sz="1400" b="1" dirty="0">
              <a:solidFill>
                <a:schemeClr val="bg2"/>
              </a:solidFill>
              <a:latin typeface="DengXian" panose="02010600030101010101" pitchFamily="2" charset="-122"/>
              <a:ea typeface="DengXian"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6" name="文本框 5">
            <a:extLst>
              <a:ext uri="{FF2B5EF4-FFF2-40B4-BE49-F238E27FC236}">
                <a16:creationId xmlns:a16="http://schemas.microsoft.com/office/drawing/2014/main" id="{EF768718-4ED8-5865-F965-2160B4FCDCE8}"/>
              </a:ext>
            </a:extLst>
          </p:cNvPr>
          <p:cNvSpPr txBox="1"/>
          <p:nvPr/>
        </p:nvSpPr>
        <p:spPr>
          <a:xfrm>
            <a:off x="242596" y="821556"/>
            <a:ext cx="4572000" cy="338554"/>
          </a:xfrm>
          <a:prstGeom prst="rect">
            <a:avLst/>
          </a:prstGeom>
          <a:noFill/>
        </p:spPr>
        <p:txBody>
          <a:bodyPr wrap="square">
            <a:spAutoFit/>
          </a:bodyPr>
          <a:lstStyle/>
          <a:p>
            <a:pPr marL="57150">
              <a:buClr>
                <a:schemeClr val="dk2"/>
              </a:buClr>
              <a:buSzPct val="100000"/>
            </a:pPr>
            <a:r>
              <a:rPr lang="en" altLang="zh-CN" sz="1600" b="1" dirty="0">
                <a:solidFill>
                  <a:schemeClr val="dk2"/>
                </a:solidFill>
                <a:latin typeface="Raleway"/>
                <a:sym typeface="Raleway"/>
              </a:rPr>
              <a:t>The difference between VAE and Diffusion</a:t>
            </a:r>
            <a:endParaRPr lang="zh-CN" altLang="en-US" sz="1600" b="1" dirty="0">
              <a:solidFill>
                <a:schemeClr val="dk2"/>
              </a:solidFill>
              <a:latin typeface="Raleway"/>
              <a:sym typeface="Raleway"/>
            </a:endParaRPr>
          </a:p>
        </p:txBody>
      </p:sp>
      <p:pic>
        <p:nvPicPr>
          <p:cNvPr id="7" name="图片 6">
            <a:extLst>
              <a:ext uri="{FF2B5EF4-FFF2-40B4-BE49-F238E27FC236}">
                <a16:creationId xmlns:a16="http://schemas.microsoft.com/office/drawing/2014/main" id="{437E7DD8-3A15-5551-6AA9-9E1B1F9AF348}"/>
              </a:ext>
            </a:extLst>
          </p:cNvPr>
          <p:cNvPicPr>
            <a:picLocks noChangeAspect="1"/>
          </p:cNvPicPr>
          <p:nvPr/>
        </p:nvPicPr>
        <p:blipFill>
          <a:blip r:embed="rId3"/>
          <a:stretch>
            <a:fillRect/>
          </a:stretch>
        </p:blipFill>
        <p:spPr>
          <a:xfrm>
            <a:off x="3796191" y="1294668"/>
            <a:ext cx="4658961" cy="3224522"/>
          </a:xfrm>
          <a:prstGeom prst="rect">
            <a:avLst/>
          </a:prstGeom>
        </p:spPr>
      </p:pic>
      <p:sp>
        <p:nvSpPr>
          <p:cNvPr id="9" name="文本框 8">
            <a:extLst>
              <a:ext uri="{FF2B5EF4-FFF2-40B4-BE49-F238E27FC236}">
                <a16:creationId xmlns:a16="http://schemas.microsoft.com/office/drawing/2014/main" id="{142DD318-E838-070D-BC7E-B9B2BAA27B57}"/>
              </a:ext>
            </a:extLst>
          </p:cNvPr>
          <p:cNvSpPr txBox="1"/>
          <p:nvPr/>
        </p:nvSpPr>
        <p:spPr>
          <a:xfrm>
            <a:off x="242596" y="1389536"/>
            <a:ext cx="3384524" cy="2677656"/>
          </a:xfrm>
          <a:prstGeom prst="rect">
            <a:avLst/>
          </a:prstGeom>
          <a:noFill/>
        </p:spPr>
        <p:txBody>
          <a:bodyPr wrap="square">
            <a:spAutoFit/>
          </a:bodyPr>
          <a:lstStyle/>
          <a:p>
            <a:pPr algn="l"/>
            <a:r>
              <a:rPr lang="en" altLang="zh-CN" b="1" i="0" dirty="0">
                <a:effectLst/>
                <a:latin typeface="system-ui"/>
              </a:rPr>
              <a:t>VAE</a:t>
            </a:r>
            <a:r>
              <a:rPr lang="en" altLang="zh-CN" b="0" i="0" dirty="0">
                <a:effectLst/>
                <a:latin typeface="system-ui"/>
              </a:rPr>
              <a:t> is essentially a gradient-based </a:t>
            </a:r>
          </a:p>
          <a:p>
            <a:pPr algn="l"/>
            <a:r>
              <a:rPr lang="en" altLang="zh-CN" b="0" i="0" dirty="0">
                <a:effectLst/>
                <a:latin typeface="system-ui"/>
              </a:rPr>
              <a:t>encoder-decoder architecture. </a:t>
            </a:r>
          </a:p>
          <a:p>
            <a:pPr algn="l"/>
            <a:endParaRPr lang="en" altLang="zh-CN" dirty="0">
              <a:latin typeface="system-ui"/>
            </a:endParaRPr>
          </a:p>
          <a:p>
            <a:pPr algn="l"/>
            <a:r>
              <a:rPr lang="en" altLang="zh-CN" b="1" i="0" dirty="0">
                <a:effectLst/>
                <a:latin typeface="system-ui"/>
              </a:rPr>
              <a:t>Diffusion</a:t>
            </a:r>
            <a:r>
              <a:rPr lang="en" altLang="zh-CN" b="0" i="0" dirty="0">
                <a:effectLst/>
                <a:latin typeface="system-ui"/>
              </a:rPr>
              <a:t> is essentially an SDE/Markov architecture.</a:t>
            </a:r>
          </a:p>
          <a:p>
            <a:pPr algn="l"/>
            <a:endParaRPr lang="en" altLang="zh-CN" b="0" i="0" dirty="0">
              <a:effectLst/>
              <a:latin typeface="system-ui"/>
            </a:endParaRPr>
          </a:p>
          <a:p>
            <a:r>
              <a:rPr lang="en" altLang="zh-CN" b="0" i="0" dirty="0">
                <a:effectLst/>
                <a:latin typeface="system-ui"/>
              </a:rPr>
              <a:t>Both define Gaussian distribution as latent variables,  but VAE will serve as a priori condition (variational prior), while diffusion will serve as a stationary distribution similar to a Markov chain with variational posterior.</a:t>
            </a:r>
          </a:p>
          <a:p>
            <a:pPr algn="l"/>
            <a:endParaRPr lang="en" altLang="zh-CN" b="0" i="0" dirty="0">
              <a:effectLst/>
              <a:latin typeface="system-ui"/>
            </a:endParaRPr>
          </a:p>
        </p:txBody>
      </p:sp>
      <p:sp>
        <p:nvSpPr>
          <p:cNvPr id="11" name="文本框 10">
            <a:extLst>
              <a:ext uri="{FF2B5EF4-FFF2-40B4-BE49-F238E27FC236}">
                <a16:creationId xmlns:a16="http://schemas.microsoft.com/office/drawing/2014/main" id="{2E461EF6-AEDC-BA4E-32E6-44EF6930BEE1}"/>
              </a:ext>
            </a:extLst>
          </p:cNvPr>
          <p:cNvSpPr txBox="1"/>
          <p:nvPr/>
        </p:nvSpPr>
        <p:spPr>
          <a:xfrm>
            <a:off x="4273420" y="4646711"/>
            <a:ext cx="4572000" cy="276999"/>
          </a:xfrm>
          <a:prstGeom prst="rect">
            <a:avLst/>
          </a:prstGeom>
          <a:noFill/>
        </p:spPr>
        <p:txBody>
          <a:bodyPr wrap="square">
            <a:spAutoFit/>
          </a:bodyPr>
          <a:lstStyle/>
          <a:p>
            <a:r>
              <a:rPr lang="en" altLang="zh-CN" sz="1200" b="0" i="0" dirty="0">
                <a:effectLst/>
                <a:latin typeface="system-ui"/>
              </a:rPr>
              <a:t>image source</a:t>
            </a:r>
            <a:r>
              <a:rPr lang="zh-CN" altLang="en" sz="1200" b="0" i="0" dirty="0">
                <a:effectLst/>
                <a:latin typeface="system-ui"/>
              </a:rPr>
              <a:t>：</a:t>
            </a:r>
            <a:r>
              <a:rPr lang="en" altLang="zh-CN" sz="1200" b="0" i="0" u="none" strike="noStrike" dirty="0">
                <a:effectLst/>
                <a:latin typeface="system-ui"/>
                <a:hlinkClick r:id="rId4"/>
              </a:rPr>
              <a:t>https://zhuanlan.zhihu.com/p/525106459</a:t>
            </a:r>
            <a:endParaRPr lang="zh-CN" altLang="en-US" sz="1200" dirty="0"/>
          </a:p>
        </p:txBody>
      </p:sp>
      <p:sp>
        <p:nvSpPr>
          <p:cNvPr id="12" name="Google Shape;64;p14">
            <a:extLst>
              <a:ext uri="{FF2B5EF4-FFF2-40B4-BE49-F238E27FC236}">
                <a16:creationId xmlns:a16="http://schemas.microsoft.com/office/drawing/2014/main" id="{2862F13F-A035-AA41-5B04-9468F04AC3B1}"/>
              </a:ext>
            </a:extLst>
          </p:cNvPr>
          <p:cNvSpPr txBox="1">
            <a:spLocks/>
          </p:cNvSpPr>
          <p:nvPr/>
        </p:nvSpPr>
        <p:spPr>
          <a:xfrm>
            <a:off x="157252" y="261042"/>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spTree>
    <p:extLst>
      <p:ext uri="{BB962C8B-B14F-4D97-AF65-F5344CB8AC3E}">
        <p14:creationId xmlns:p14="http://schemas.microsoft.com/office/powerpoint/2010/main" val="409817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569167" y="644707"/>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1600" dirty="0"/>
              <a:t>Text to image generation need more complex models</a:t>
            </a:r>
            <a:endParaRPr sz="1600" dirty="0"/>
          </a:p>
        </p:txBody>
      </p:sp>
      <p:pic>
        <p:nvPicPr>
          <p:cNvPr id="102" name="Google Shape;102;p20"/>
          <p:cNvPicPr preferRelativeResize="0"/>
          <p:nvPr/>
        </p:nvPicPr>
        <p:blipFill>
          <a:blip r:embed="rId3">
            <a:alphaModFix/>
          </a:blip>
          <a:stretch>
            <a:fillRect/>
          </a:stretch>
        </p:blipFill>
        <p:spPr>
          <a:xfrm>
            <a:off x="528008" y="2323914"/>
            <a:ext cx="7915696" cy="2414705"/>
          </a:xfrm>
          <a:prstGeom prst="rect">
            <a:avLst/>
          </a:prstGeom>
          <a:noFill/>
          <a:ln>
            <a:noFill/>
          </a:ln>
        </p:spPr>
      </p:pic>
      <p:sp>
        <p:nvSpPr>
          <p:cNvPr id="3" name="文本框 2">
            <a:extLst>
              <a:ext uri="{FF2B5EF4-FFF2-40B4-BE49-F238E27FC236}">
                <a16:creationId xmlns:a16="http://schemas.microsoft.com/office/drawing/2014/main" id="{3C8EA9A5-3AC5-DF59-8157-1067E2CF944F}"/>
              </a:ext>
            </a:extLst>
          </p:cNvPr>
          <p:cNvSpPr txBox="1"/>
          <p:nvPr/>
        </p:nvSpPr>
        <p:spPr>
          <a:xfrm>
            <a:off x="569167" y="1200049"/>
            <a:ext cx="8005666" cy="1015663"/>
          </a:xfrm>
          <a:prstGeom prst="rect">
            <a:avLst/>
          </a:prstGeom>
          <a:noFill/>
        </p:spPr>
        <p:txBody>
          <a:bodyPr wrap="square">
            <a:spAutoFit/>
          </a:bodyPr>
          <a:lstStyle/>
          <a:p>
            <a:r>
              <a:rPr lang="zh-CN" altLang="en-US" sz="1200" dirty="0"/>
              <a:t>The biggest problem with the diffusion model is that it is extremely "expensive" in both time and economic costs.</a:t>
            </a:r>
          </a:p>
          <a:p>
            <a:endParaRPr lang="zh-CN" altLang="en-US" sz="1200" dirty="0"/>
          </a:p>
          <a:p>
            <a:r>
              <a:rPr lang="zh-CN" altLang="en-US" sz="1200" dirty="0"/>
              <a:t>If we want to generate an image of size 1024 * 1024, U-Net will use noise of size 1024 * 1024 and generate the image from it. The amount of calculation required to do one-step diffusion here is very large, not to mention the need to iterate multiple times until it reaches 100%.</a:t>
            </a:r>
          </a:p>
        </p:txBody>
      </p:sp>
      <p:sp>
        <p:nvSpPr>
          <p:cNvPr id="4" name="Google Shape;101;p20">
            <a:extLst>
              <a:ext uri="{FF2B5EF4-FFF2-40B4-BE49-F238E27FC236}">
                <a16:creationId xmlns:a16="http://schemas.microsoft.com/office/drawing/2014/main" id="{7245E540-B920-1F53-10DE-7D715A23A1D0}"/>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528008" y="615208"/>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1800" dirty="0"/>
              <a:t> </a:t>
            </a:r>
            <a:r>
              <a:rPr lang="zh-CN" altLang="en-US" sz="1600" dirty="0"/>
              <a:t>Latent Diffusion model </a:t>
            </a:r>
            <a:r>
              <a:rPr lang="en-US" altLang="zh-CN" sz="1800" dirty="0"/>
              <a:t> </a:t>
            </a:r>
            <a:r>
              <a:rPr lang="zh-CN" altLang="zh-CN" sz="1800" dirty="0"/>
              <a:t> </a:t>
            </a:r>
            <a:endParaRPr sz="1800" dirty="0"/>
          </a:p>
        </p:txBody>
      </p:sp>
      <p:sp>
        <p:nvSpPr>
          <p:cNvPr id="3" name="文本框 2">
            <a:extLst>
              <a:ext uri="{FF2B5EF4-FFF2-40B4-BE49-F238E27FC236}">
                <a16:creationId xmlns:a16="http://schemas.microsoft.com/office/drawing/2014/main" id="{BE402470-462C-67BF-39CD-FD067BA96C56}"/>
              </a:ext>
            </a:extLst>
          </p:cNvPr>
          <p:cNvSpPr txBox="1"/>
          <p:nvPr/>
        </p:nvSpPr>
        <p:spPr>
          <a:xfrm>
            <a:off x="681134" y="1068425"/>
            <a:ext cx="7140387" cy="954107"/>
          </a:xfrm>
          <a:prstGeom prst="rect">
            <a:avLst/>
          </a:prstGeom>
          <a:noFill/>
        </p:spPr>
        <p:txBody>
          <a:bodyPr wrap="square">
            <a:spAutoFit/>
          </a:bodyPr>
          <a:lstStyle/>
          <a:p>
            <a:r>
              <a:rPr lang="zh-CN" altLang="en-US" dirty="0"/>
              <a:t>The Latent Diffusion model released in 2021 gives a different approach. The Latent Diffusion model does not operate directly on the image, but in the latent space. </a:t>
            </a:r>
            <a:endParaRPr lang="en-US" altLang="zh-CN" dirty="0"/>
          </a:p>
          <a:p>
            <a:r>
              <a:rPr lang="zh-CN" altLang="en-US" dirty="0"/>
              <a:t>By encoding the original data into a smaller space, U-Net can add and remove noise on the low-dimensional representation.</a:t>
            </a:r>
          </a:p>
        </p:txBody>
      </p:sp>
      <p:pic>
        <p:nvPicPr>
          <p:cNvPr id="4" name="图片 3">
            <a:extLst>
              <a:ext uri="{FF2B5EF4-FFF2-40B4-BE49-F238E27FC236}">
                <a16:creationId xmlns:a16="http://schemas.microsoft.com/office/drawing/2014/main" id="{FD9139FE-4688-2132-4652-B95A6950545F}"/>
              </a:ext>
            </a:extLst>
          </p:cNvPr>
          <p:cNvPicPr>
            <a:picLocks noChangeAspect="1"/>
          </p:cNvPicPr>
          <p:nvPr/>
        </p:nvPicPr>
        <p:blipFill>
          <a:blip r:embed="rId3"/>
          <a:stretch>
            <a:fillRect/>
          </a:stretch>
        </p:blipFill>
        <p:spPr>
          <a:xfrm>
            <a:off x="1522296" y="2219682"/>
            <a:ext cx="5067430" cy="2497415"/>
          </a:xfrm>
          <a:prstGeom prst="rect">
            <a:avLst/>
          </a:prstGeom>
        </p:spPr>
      </p:pic>
      <p:sp>
        <p:nvSpPr>
          <p:cNvPr id="6" name="文本框 5">
            <a:extLst>
              <a:ext uri="{FF2B5EF4-FFF2-40B4-BE49-F238E27FC236}">
                <a16:creationId xmlns:a16="http://schemas.microsoft.com/office/drawing/2014/main" id="{5D0AB73D-B9E8-C2F8-E846-43F3713C289F}"/>
              </a:ext>
            </a:extLst>
          </p:cNvPr>
          <p:cNvSpPr txBox="1"/>
          <p:nvPr/>
        </p:nvSpPr>
        <p:spPr>
          <a:xfrm>
            <a:off x="3170172" y="4763375"/>
            <a:ext cx="1530297" cy="307777"/>
          </a:xfrm>
          <a:prstGeom prst="rect">
            <a:avLst/>
          </a:prstGeom>
          <a:noFill/>
        </p:spPr>
        <p:txBody>
          <a:bodyPr wrap="square">
            <a:spAutoFit/>
          </a:bodyPr>
          <a:lstStyle/>
          <a:p>
            <a:pPr algn="l"/>
            <a:r>
              <a:rPr lang="en" altLang="zh-CN" b="1" i="0" dirty="0" err="1">
                <a:solidFill>
                  <a:srgbClr val="121212"/>
                </a:solidFill>
                <a:effectLst/>
                <a:latin typeface="-apple-system"/>
              </a:rPr>
              <a:t>Lantent</a:t>
            </a:r>
            <a:r>
              <a:rPr lang="en" altLang="zh-CN" b="1" i="0" dirty="0">
                <a:solidFill>
                  <a:srgbClr val="121212"/>
                </a:solidFill>
                <a:effectLst/>
                <a:latin typeface="-apple-system"/>
              </a:rPr>
              <a:t> Space</a:t>
            </a:r>
          </a:p>
        </p:txBody>
      </p:sp>
      <p:sp>
        <p:nvSpPr>
          <p:cNvPr id="7" name="Google Shape;101;p20">
            <a:extLst>
              <a:ext uri="{FF2B5EF4-FFF2-40B4-BE49-F238E27FC236}">
                <a16:creationId xmlns:a16="http://schemas.microsoft.com/office/drawing/2014/main" id="{F56C67B3-603E-5E09-BC16-6A8F8FF2D8F6}"/>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Tree>
    <p:extLst>
      <p:ext uri="{BB962C8B-B14F-4D97-AF65-F5344CB8AC3E}">
        <p14:creationId xmlns:p14="http://schemas.microsoft.com/office/powerpoint/2010/main" val="304589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528008" y="675215"/>
            <a:ext cx="7583400" cy="46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sz="1800" dirty="0"/>
              <a:t>Latent diffusion model introduction (Architecture in the original paper)</a:t>
            </a:r>
            <a:endParaRPr sz="1800" dirty="0"/>
          </a:p>
          <a:p>
            <a:pPr marL="0" lvl="0" indent="0" algn="l" rtl="0">
              <a:spcBef>
                <a:spcPts val="0"/>
              </a:spcBef>
              <a:spcAft>
                <a:spcPts val="0"/>
              </a:spcAft>
              <a:buNone/>
            </a:pPr>
            <a:endParaRPr sz="1800" dirty="0"/>
          </a:p>
        </p:txBody>
      </p:sp>
      <p:pic>
        <p:nvPicPr>
          <p:cNvPr id="108" name="Google Shape;108;p21"/>
          <p:cNvPicPr preferRelativeResize="0"/>
          <p:nvPr/>
        </p:nvPicPr>
        <p:blipFill>
          <a:blip r:embed="rId3">
            <a:alphaModFix/>
          </a:blip>
          <a:stretch>
            <a:fillRect/>
          </a:stretch>
        </p:blipFill>
        <p:spPr>
          <a:xfrm>
            <a:off x="1449743" y="2078379"/>
            <a:ext cx="5834977" cy="2792325"/>
          </a:xfrm>
          <a:prstGeom prst="rect">
            <a:avLst/>
          </a:prstGeom>
          <a:noFill/>
          <a:ln>
            <a:noFill/>
          </a:ln>
        </p:spPr>
      </p:pic>
      <p:sp>
        <p:nvSpPr>
          <p:cNvPr id="2" name="Google Shape;101;p20">
            <a:extLst>
              <a:ext uri="{FF2B5EF4-FFF2-40B4-BE49-F238E27FC236}">
                <a16:creationId xmlns:a16="http://schemas.microsoft.com/office/drawing/2014/main" id="{08D74101-D418-E91E-670B-6AEC3B634992}"/>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
        <p:nvSpPr>
          <p:cNvPr id="4" name="文本框 3">
            <a:extLst>
              <a:ext uri="{FF2B5EF4-FFF2-40B4-BE49-F238E27FC236}">
                <a16:creationId xmlns:a16="http://schemas.microsoft.com/office/drawing/2014/main" id="{039F9571-3433-F9F3-9F53-AD146FAE7302}"/>
              </a:ext>
            </a:extLst>
          </p:cNvPr>
          <p:cNvSpPr txBox="1"/>
          <p:nvPr/>
        </p:nvSpPr>
        <p:spPr>
          <a:xfrm>
            <a:off x="502820" y="1238765"/>
            <a:ext cx="8570976" cy="738664"/>
          </a:xfrm>
          <a:prstGeom prst="rect">
            <a:avLst/>
          </a:prstGeom>
          <a:noFill/>
        </p:spPr>
        <p:txBody>
          <a:bodyPr wrap="square">
            <a:spAutoFit/>
          </a:bodyPr>
          <a:lstStyle/>
          <a:p>
            <a:r>
              <a:rPr lang="zh-CN" altLang="en-US" dirty="0"/>
              <a:t>The "Latent Diffusion Model" combines </a:t>
            </a:r>
            <a:r>
              <a:rPr lang="zh-CN" altLang="en-US" dirty="0">
                <a:solidFill>
                  <a:srgbClr val="C00000"/>
                </a:solidFill>
              </a:rPr>
              <a:t>the perception ability of GAN</a:t>
            </a:r>
            <a:r>
              <a:rPr lang="zh-CN" altLang="en-US" dirty="0"/>
              <a:t>, </a:t>
            </a:r>
            <a:r>
              <a:rPr lang="zh-CN" altLang="en-US" dirty="0">
                <a:solidFill>
                  <a:srgbClr val="C00000"/>
                </a:solidFill>
              </a:rPr>
              <a:t>the detail preservation ability of the diffusion model</a:t>
            </a:r>
            <a:r>
              <a:rPr lang="zh-CN" altLang="en-US" dirty="0"/>
              <a:t>, and </a:t>
            </a:r>
            <a:r>
              <a:rPr lang="zh-CN" altLang="en-US" dirty="0">
                <a:solidFill>
                  <a:srgbClr val="C00000"/>
                </a:solidFill>
              </a:rPr>
              <a:t>the semantic ability of the Transformer </a:t>
            </a:r>
            <a:r>
              <a:rPr lang="zh-CN" altLang="en-US" dirty="0"/>
              <a:t>to create a generation model that is more robust and efficient than all the above models. </a:t>
            </a:r>
          </a:p>
        </p:txBody>
      </p:sp>
    </p:spTree>
    <p:extLst>
      <p:ext uri="{BB962C8B-B14F-4D97-AF65-F5344CB8AC3E}">
        <p14:creationId xmlns:p14="http://schemas.microsoft.com/office/powerpoint/2010/main" val="369246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528008" y="675215"/>
            <a:ext cx="7583400" cy="46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sz="1800" dirty="0"/>
              <a:t>Latent diffusion model introduction (Architecture in the original paper)</a:t>
            </a:r>
            <a:endParaRPr sz="1800" dirty="0"/>
          </a:p>
          <a:p>
            <a:pPr marL="0" lvl="0" indent="0" algn="l" rtl="0">
              <a:spcBef>
                <a:spcPts val="0"/>
              </a:spcBef>
              <a:spcAft>
                <a:spcPts val="0"/>
              </a:spcAft>
              <a:buNone/>
            </a:pPr>
            <a:endParaRPr sz="1800" dirty="0"/>
          </a:p>
        </p:txBody>
      </p:sp>
      <p:pic>
        <p:nvPicPr>
          <p:cNvPr id="108" name="Google Shape;108;p21"/>
          <p:cNvPicPr preferRelativeResize="0"/>
          <p:nvPr/>
        </p:nvPicPr>
        <p:blipFill>
          <a:blip r:embed="rId3">
            <a:alphaModFix/>
          </a:blip>
          <a:stretch>
            <a:fillRect/>
          </a:stretch>
        </p:blipFill>
        <p:spPr>
          <a:xfrm>
            <a:off x="1404365" y="2351956"/>
            <a:ext cx="5830685" cy="2586611"/>
          </a:xfrm>
          <a:prstGeom prst="rect">
            <a:avLst/>
          </a:prstGeom>
          <a:noFill/>
          <a:ln>
            <a:noFill/>
          </a:ln>
        </p:spPr>
      </p:pic>
      <p:sp>
        <p:nvSpPr>
          <p:cNvPr id="2" name="Google Shape;101;p20">
            <a:extLst>
              <a:ext uri="{FF2B5EF4-FFF2-40B4-BE49-F238E27FC236}">
                <a16:creationId xmlns:a16="http://schemas.microsoft.com/office/drawing/2014/main" id="{08D74101-D418-E91E-670B-6AEC3B634992}"/>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
        <p:nvSpPr>
          <p:cNvPr id="6" name="文本框 5">
            <a:extLst>
              <a:ext uri="{FF2B5EF4-FFF2-40B4-BE49-F238E27FC236}">
                <a16:creationId xmlns:a16="http://schemas.microsoft.com/office/drawing/2014/main" id="{29A9E922-CE12-D62F-E592-795D4B382642}"/>
              </a:ext>
            </a:extLst>
          </p:cNvPr>
          <p:cNvSpPr txBox="1"/>
          <p:nvPr/>
        </p:nvSpPr>
        <p:spPr>
          <a:xfrm>
            <a:off x="528008" y="1059678"/>
            <a:ext cx="8012488" cy="1166088"/>
          </a:xfrm>
          <a:prstGeom prst="rect">
            <a:avLst/>
          </a:prstGeom>
          <a:noFill/>
        </p:spPr>
        <p:txBody>
          <a:bodyPr wrap="square">
            <a:spAutoFit/>
          </a:bodyPr>
          <a:lstStyle/>
          <a:p>
            <a:pPr>
              <a:lnSpc>
                <a:spcPct val="150000"/>
              </a:lnSpc>
            </a:pPr>
            <a:r>
              <a:rPr lang="zh-CN" altLang="en-US" sz="1200" dirty="0"/>
              <a:t>The complete workflow of the latent diffusion model: </a:t>
            </a:r>
            <a:endParaRPr lang="en-US" altLang="zh-CN" sz="1200" dirty="0"/>
          </a:p>
          <a:p>
            <a:pPr>
              <a:lnSpc>
                <a:spcPct val="150000"/>
              </a:lnSpc>
            </a:pPr>
            <a:r>
              <a:rPr lang="en-US" altLang="zh-CN" sz="1200" dirty="0"/>
              <a:t>1. N</a:t>
            </a:r>
            <a:r>
              <a:rPr lang="zh-CN" altLang="en-US" sz="1200" dirty="0"/>
              <a:t>eed to train an autoencoding model (AutoEncoder, including an encoder E and a decoder D). </a:t>
            </a:r>
            <a:endParaRPr lang="en-US" altLang="zh-CN" sz="1200" dirty="0"/>
          </a:p>
          <a:p>
            <a:pPr>
              <a:lnSpc>
                <a:spcPct val="150000"/>
              </a:lnSpc>
            </a:pPr>
            <a:r>
              <a:rPr lang="en-US" altLang="zh-CN" sz="1200" dirty="0"/>
              <a:t>2. A</a:t>
            </a:r>
            <a:r>
              <a:rPr lang="zh-CN" altLang="en-US" sz="1200" dirty="0"/>
              <a:t>nd then perform a diffusion operation on the potential representation space. </a:t>
            </a:r>
            <a:endParaRPr lang="en-US" altLang="zh-CN" sz="1200" dirty="0"/>
          </a:p>
          <a:p>
            <a:pPr>
              <a:lnSpc>
                <a:spcPct val="150000"/>
              </a:lnSpc>
            </a:pPr>
            <a:r>
              <a:rPr lang="en-US" altLang="zh-CN" sz="1200" dirty="0"/>
              <a:t>3. U</a:t>
            </a:r>
            <a:r>
              <a:rPr lang="zh-CN" altLang="en-US" sz="1200" dirty="0"/>
              <a:t>se the decoder to restore the original pixel space. </a:t>
            </a:r>
            <a:r>
              <a:rPr lang="en-US" altLang="zh-CN" sz="1200" dirty="0"/>
              <a:t>(</a:t>
            </a:r>
            <a:r>
              <a:rPr lang="zh-CN" altLang="en-US" sz="1200" dirty="0"/>
              <a:t>The paper calls this method perceptual compression</a:t>
            </a:r>
            <a:r>
              <a:rPr lang="en-US" altLang="zh-CN" sz="1200" dirty="0"/>
              <a:t>)</a:t>
            </a:r>
            <a:endParaRPr lang="zh-CN" alt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1600" dirty="0"/>
              <a:t>LDMs: New-Image Generation </a:t>
            </a:r>
            <a:endParaRPr sz="1600" dirty="0"/>
          </a:p>
        </p:txBody>
      </p:sp>
      <p:pic>
        <p:nvPicPr>
          <p:cNvPr id="132" name="Google Shape;132;p25"/>
          <p:cNvPicPr preferRelativeResize="0"/>
          <p:nvPr/>
        </p:nvPicPr>
        <p:blipFill>
          <a:blip r:embed="rId3">
            <a:alphaModFix/>
          </a:blip>
          <a:stretch>
            <a:fillRect/>
          </a:stretch>
        </p:blipFill>
        <p:spPr>
          <a:xfrm>
            <a:off x="722100" y="1068425"/>
            <a:ext cx="6268198" cy="3770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7583400" cy="46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1600" dirty="0"/>
              <a:t>stable</a:t>
            </a:r>
            <a:r>
              <a:rPr lang="zh-CN" altLang="en-US" sz="1600" dirty="0"/>
              <a:t> </a:t>
            </a:r>
            <a:r>
              <a:rPr lang="en-US" altLang="zh-CN" sz="1600" dirty="0"/>
              <a:t>diffusion</a:t>
            </a:r>
            <a:r>
              <a:rPr lang="zh-CN" altLang="en-US" sz="1600" dirty="0"/>
              <a:t> </a:t>
            </a:r>
            <a:r>
              <a:rPr lang="en" altLang="zh-CN" sz="1600" dirty="0"/>
              <a:t>Code practice</a:t>
            </a:r>
            <a:endParaRPr sz="1600" dirty="0"/>
          </a:p>
        </p:txBody>
      </p:sp>
      <p:pic>
        <p:nvPicPr>
          <p:cNvPr id="3" name="图片 2">
            <a:extLst>
              <a:ext uri="{FF2B5EF4-FFF2-40B4-BE49-F238E27FC236}">
                <a16:creationId xmlns:a16="http://schemas.microsoft.com/office/drawing/2014/main" id="{73026562-84AE-3BAE-9E92-3FD15D045D2E}"/>
              </a:ext>
            </a:extLst>
          </p:cNvPr>
          <p:cNvPicPr>
            <a:picLocks noChangeAspect="1"/>
          </p:cNvPicPr>
          <p:nvPr/>
        </p:nvPicPr>
        <p:blipFill>
          <a:blip r:embed="rId3"/>
          <a:stretch>
            <a:fillRect/>
          </a:stretch>
        </p:blipFill>
        <p:spPr>
          <a:xfrm>
            <a:off x="350851" y="1065092"/>
            <a:ext cx="5118100" cy="1993900"/>
          </a:xfrm>
          <a:prstGeom prst="rect">
            <a:avLst/>
          </a:prstGeom>
        </p:spPr>
      </p:pic>
      <p:pic>
        <p:nvPicPr>
          <p:cNvPr id="4" name="图片 3">
            <a:extLst>
              <a:ext uri="{FF2B5EF4-FFF2-40B4-BE49-F238E27FC236}">
                <a16:creationId xmlns:a16="http://schemas.microsoft.com/office/drawing/2014/main" id="{F21FB70A-EA0E-516E-F396-B6A6162CEF8A}"/>
              </a:ext>
            </a:extLst>
          </p:cNvPr>
          <p:cNvPicPr>
            <a:picLocks noChangeAspect="1"/>
          </p:cNvPicPr>
          <p:nvPr/>
        </p:nvPicPr>
        <p:blipFill>
          <a:blip r:embed="rId4"/>
          <a:stretch>
            <a:fillRect/>
          </a:stretch>
        </p:blipFill>
        <p:spPr>
          <a:xfrm>
            <a:off x="3150451" y="3269378"/>
            <a:ext cx="5054600" cy="1765300"/>
          </a:xfrm>
          <a:prstGeom prst="rect">
            <a:avLst/>
          </a:prstGeom>
        </p:spPr>
      </p:pic>
      <p:pic>
        <p:nvPicPr>
          <p:cNvPr id="5" name="图片 4">
            <a:extLst>
              <a:ext uri="{FF2B5EF4-FFF2-40B4-BE49-F238E27FC236}">
                <a16:creationId xmlns:a16="http://schemas.microsoft.com/office/drawing/2014/main" id="{A1C284AD-4D1F-E965-4A71-A8FA273DF652}"/>
              </a:ext>
            </a:extLst>
          </p:cNvPr>
          <p:cNvPicPr>
            <a:picLocks noChangeAspect="1"/>
          </p:cNvPicPr>
          <p:nvPr/>
        </p:nvPicPr>
        <p:blipFill>
          <a:blip r:embed="rId5"/>
          <a:stretch>
            <a:fillRect/>
          </a:stretch>
        </p:blipFill>
        <p:spPr>
          <a:xfrm>
            <a:off x="6022159" y="1065092"/>
            <a:ext cx="1872941" cy="1896160"/>
          </a:xfrm>
          <a:prstGeom prst="rect">
            <a:avLst/>
          </a:prstGeom>
        </p:spPr>
      </p:pic>
      <p:pic>
        <p:nvPicPr>
          <p:cNvPr id="6" name="图片 5">
            <a:extLst>
              <a:ext uri="{FF2B5EF4-FFF2-40B4-BE49-F238E27FC236}">
                <a16:creationId xmlns:a16="http://schemas.microsoft.com/office/drawing/2014/main" id="{F9F68B2B-9425-20C6-2A62-20CB1194FB04}"/>
              </a:ext>
            </a:extLst>
          </p:cNvPr>
          <p:cNvPicPr>
            <a:picLocks noChangeAspect="1"/>
          </p:cNvPicPr>
          <p:nvPr/>
        </p:nvPicPr>
        <p:blipFill>
          <a:blip r:embed="rId6"/>
          <a:stretch>
            <a:fillRect/>
          </a:stretch>
        </p:blipFill>
        <p:spPr>
          <a:xfrm>
            <a:off x="505841" y="3216459"/>
            <a:ext cx="2417359" cy="1844011"/>
          </a:xfrm>
          <a:prstGeom prst="rect">
            <a:avLst/>
          </a:prstGeom>
        </p:spPr>
      </p:pic>
    </p:spTree>
    <p:extLst>
      <p:ext uri="{BB962C8B-B14F-4D97-AF65-F5344CB8AC3E}">
        <p14:creationId xmlns:p14="http://schemas.microsoft.com/office/powerpoint/2010/main" val="3043765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4</a:t>
            </a:r>
            <a:r>
              <a:rPr lang="zh-CN" sz="2000" dirty="0"/>
              <a:t>. Text to video generation using diffusion model</a:t>
            </a:r>
            <a:endParaRPr sz="2000" dirty="0"/>
          </a:p>
        </p:txBody>
      </p:sp>
      <p:sp>
        <p:nvSpPr>
          <p:cNvPr id="138" name="Google Shape;138;p26"/>
          <p:cNvSpPr txBox="1">
            <a:spLocks noGrp="1"/>
          </p:cNvSpPr>
          <p:nvPr>
            <p:ph type="body" idx="1"/>
          </p:nvPr>
        </p:nvSpPr>
        <p:spPr>
          <a:xfrm>
            <a:off x="477300" y="1197632"/>
            <a:ext cx="2479200" cy="605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zh-CN" b="1" dirty="0">
                <a:latin typeface="Raleway"/>
                <a:ea typeface="Raleway"/>
                <a:cs typeface="Raleway"/>
                <a:sym typeface="Raleway"/>
              </a:rPr>
              <a:t>Tools we use</a:t>
            </a:r>
            <a:endParaRPr b="1" dirty="0">
              <a:latin typeface="Raleway"/>
              <a:ea typeface="Raleway"/>
              <a:cs typeface="Raleway"/>
              <a:sym typeface="Raleway"/>
            </a:endParaRPr>
          </a:p>
        </p:txBody>
      </p:sp>
      <p:pic>
        <p:nvPicPr>
          <p:cNvPr id="139" name="Google Shape;139;p26"/>
          <p:cNvPicPr preferRelativeResize="0"/>
          <p:nvPr/>
        </p:nvPicPr>
        <p:blipFill>
          <a:blip r:embed="rId3">
            <a:alphaModFix/>
          </a:blip>
          <a:stretch>
            <a:fillRect/>
          </a:stretch>
        </p:blipFill>
        <p:spPr>
          <a:xfrm>
            <a:off x="875725" y="1859925"/>
            <a:ext cx="6699929" cy="3062825"/>
          </a:xfrm>
          <a:prstGeom prst="rect">
            <a:avLst/>
          </a:prstGeom>
          <a:noFill/>
          <a:ln>
            <a:noFill/>
          </a:ln>
        </p:spPr>
      </p:pic>
      <p:pic>
        <p:nvPicPr>
          <p:cNvPr id="2" name="图片 1">
            <a:extLst>
              <a:ext uri="{FF2B5EF4-FFF2-40B4-BE49-F238E27FC236}">
                <a16:creationId xmlns:a16="http://schemas.microsoft.com/office/drawing/2014/main" id="{D7892EE7-E57B-D23B-E8FE-A6472205B3E5}"/>
              </a:ext>
            </a:extLst>
          </p:cNvPr>
          <p:cNvPicPr>
            <a:picLocks noChangeAspect="1"/>
          </p:cNvPicPr>
          <p:nvPr/>
        </p:nvPicPr>
        <p:blipFill>
          <a:blip r:embed="rId4"/>
          <a:stretch>
            <a:fillRect/>
          </a:stretch>
        </p:blipFill>
        <p:spPr>
          <a:xfrm>
            <a:off x="2039200" y="4060464"/>
            <a:ext cx="751700" cy="80539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4703700" cy="66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5.</a:t>
            </a:r>
            <a:r>
              <a:rPr lang="zh-CN" altLang="en-US" sz="2000" dirty="0"/>
              <a:t> </a:t>
            </a:r>
            <a:r>
              <a:rPr lang="zh-CN" sz="2000" dirty="0"/>
              <a:t>How it works</a:t>
            </a:r>
            <a:endParaRPr sz="2000" dirty="0"/>
          </a:p>
          <a:p>
            <a:pPr marL="0" lvl="0" indent="0" algn="l" rtl="0">
              <a:spcBef>
                <a:spcPts val="0"/>
              </a:spcBef>
              <a:spcAft>
                <a:spcPts val="0"/>
              </a:spcAft>
              <a:buNone/>
            </a:pPr>
            <a:endParaRPr sz="800" b="0" dirty="0"/>
          </a:p>
        </p:txBody>
      </p:sp>
      <p:pic>
        <p:nvPicPr>
          <p:cNvPr id="145" name="Google Shape;145;p27"/>
          <p:cNvPicPr preferRelativeResize="0"/>
          <p:nvPr/>
        </p:nvPicPr>
        <p:blipFill>
          <a:blip r:embed="rId3">
            <a:alphaModFix/>
          </a:blip>
          <a:stretch>
            <a:fillRect/>
          </a:stretch>
        </p:blipFill>
        <p:spPr>
          <a:xfrm>
            <a:off x="390900" y="1638148"/>
            <a:ext cx="7779224" cy="3130025"/>
          </a:xfrm>
          <a:prstGeom prst="rect">
            <a:avLst/>
          </a:prstGeom>
          <a:noFill/>
          <a:ln>
            <a:noFill/>
          </a:ln>
        </p:spPr>
      </p:pic>
      <p:sp>
        <p:nvSpPr>
          <p:cNvPr id="3" name="文本框 2">
            <a:extLst>
              <a:ext uri="{FF2B5EF4-FFF2-40B4-BE49-F238E27FC236}">
                <a16:creationId xmlns:a16="http://schemas.microsoft.com/office/drawing/2014/main" id="{C87706EB-19FB-380B-D3DB-D1B660F2F15C}"/>
              </a:ext>
            </a:extLst>
          </p:cNvPr>
          <p:cNvSpPr txBox="1"/>
          <p:nvPr/>
        </p:nvSpPr>
        <p:spPr>
          <a:xfrm>
            <a:off x="1904400" y="4768173"/>
            <a:ext cx="5950800" cy="246221"/>
          </a:xfrm>
          <a:prstGeom prst="rect">
            <a:avLst/>
          </a:prstGeom>
          <a:noFill/>
        </p:spPr>
        <p:txBody>
          <a:bodyPr wrap="square">
            <a:spAutoFit/>
          </a:bodyPr>
          <a:lstStyle/>
          <a:p>
            <a:r>
              <a:rPr lang="zh-CN" altLang="zh-CN" sz="1000" b="0" dirty="0">
                <a:solidFill>
                  <a:schemeClr val="bg1">
                    <a:lumMod val="75000"/>
                  </a:schemeClr>
                </a:solidFill>
              </a:rPr>
              <a:t>Modified from an open-source project</a:t>
            </a:r>
            <a:r>
              <a:rPr lang="zh-CN" altLang="en-US" sz="1000" b="0" dirty="0">
                <a:solidFill>
                  <a:schemeClr val="bg1">
                    <a:lumMod val="75000"/>
                  </a:schemeClr>
                </a:solidFill>
              </a:rPr>
              <a:t> </a:t>
            </a:r>
            <a:r>
              <a:rPr lang="zh-CN" altLang="zh-CN" sz="1000" b="0" dirty="0">
                <a:solidFill>
                  <a:schemeClr val="bg1">
                    <a:lumMod val="75000"/>
                  </a:schemeClr>
                </a:solidFill>
              </a:rPr>
              <a:t>(https://github.com/joshmoody24/sitcom-simulator)</a:t>
            </a:r>
            <a:endParaRPr lang="zh-CN" altLang="en-US" sz="1000" dirty="0">
              <a:solidFill>
                <a:schemeClr val="bg1">
                  <a:lumMod val="75000"/>
                </a:schemeClr>
              </a:solidFill>
            </a:endParaRPr>
          </a:p>
        </p:txBody>
      </p:sp>
      <p:sp>
        <p:nvSpPr>
          <p:cNvPr id="5" name="文本框 4">
            <a:extLst>
              <a:ext uri="{FF2B5EF4-FFF2-40B4-BE49-F238E27FC236}">
                <a16:creationId xmlns:a16="http://schemas.microsoft.com/office/drawing/2014/main" id="{5FFB30CC-BE56-1D2B-4938-3819AE2D9B05}"/>
              </a:ext>
            </a:extLst>
          </p:cNvPr>
          <p:cNvSpPr txBox="1"/>
          <p:nvPr/>
        </p:nvSpPr>
        <p:spPr>
          <a:xfrm>
            <a:off x="627840" y="1006959"/>
            <a:ext cx="7714800" cy="523220"/>
          </a:xfrm>
          <a:prstGeom prst="rect">
            <a:avLst/>
          </a:prstGeom>
          <a:noFill/>
        </p:spPr>
        <p:txBody>
          <a:bodyPr wrap="square">
            <a:spAutoFit/>
          </a:bodyPr>
          <a:lstStyle/>
          <a:p>
            <a:pPr marL="0" lvl="0" indent="0" algn="l" rtl="0">
              <a:spcBef>
                <a:spcPts val="0"/>
              </a:spcBef>
              <a:spcAft>
                <a:spcPts val="0"/>
              </a:spcAft>
              <a:buNone/>
            </a:pPr>
            <a:r>
              <a:rPr lang="en" altLang="zh-CN" dirty="0"/>
              <a:t>In addition to calling the API to generate, we also locally train to generate pictures and music based on the diffusion model. DEMO has been implemented, refer to the notebook code.</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4703700" cy="66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5.</a:t>
            </a:r>
            <a:r>
              <a:rPr lang="zh-CN" altLang="en-US" sz="2000" dirty="0"/>
              <a:t> </a:t>
            </a:r>
            <a:r>
              <a:rPr lang="zh-CN" sz="2000" dirty="0"/>
              <a:t>How it works</a:t>
            </a:r>
            <a:endParaRPr sz="2000" dirty="0"/>
          </a:p>
          <a:p>
            <a:pPr marL="0" lvl="0" indent="0" algn="l" rtl="0">
              <a:spcBef>
                <a:spcPts val="0"/>
              </a:spcBef>
              <a:spcAft>
                <a:spcPts val="0"/>
              </a:spcAft>
              <a:buNone/>
            </a:pPr>
            <a:endParaRPr sz="800" b="0" dirty="0"/>
          </a:p>
        </p:txBody>
      </p:sp>
      <p:sp>
        <p:nvSpPr>
          <p:cNvPr id="3" name="文本框 2">
            <a:extLst>
              <a:ext uri="{FF2B5EF4-FFF2-40B4-BE49-F238E27FC236}">
                <a16:creationId xmlns:a16="http://schemas.microsoft.com/office/drawing/2014/main" id="{C87706EB-19FB-380B-D3DB-D1B660F2F15C}"/>
              </a:ext>
            </a:extLst>
          </p:cNvPr>
          <p:cNvSpPr txBox="1"/>
          <p:nvPr/>
        </p:nvSpPr>
        <p:spPr>
          <a:xfrm>
            <a:off x="2040000" y="4878123"/>
            <a:ext cx="5950800" cy="215444"/>
          </a:xfrm>
          <a:prstGeom prst="rect">
            <a:avLst/>
          </a:prstGeom>
          <a:noFill/>
        </p:spPr>
        <p:txBody>
          <a:bodyPr wrap="square">
            <a:spAutoFit/>
          </a:bodyPr>
          <a:lstStyle/>
          <a:p>
            <a:r>
              <a:rPr lang="zh-CN" altLang="zh-CN" sz="800" b="0" dirty="0">
                <a:solidFill>
                  <a:schemeClr val="bg1">
                    <a:lumMod val="75000"/>
                  </a:schemeClr>
                </a:solidFill>
              </a:rPr>
              <a:t>Modified from an open-source project</a:t>
            </a:r>
            <a:r>
              <a:rPr lang="zh-CN" altLang="en-US" sz="800" b="0" dirty="0">
                <a:solidFill>
                  <a:schemeClr val="bg1">
                    <a:lumMod val="75000"/>
                  </a:schemeClr>
                </a:solidFill>
              </a:rPr>
              <a:t> </a:t>
            </a:r>
            <a:r>
              <a:rPr lang="zh-CN" altLang="zh-CN" sz="800" b="0" dirty="0">
                <a:solidFill>
                  <a:schemeClr val="bg1">
                    <a:lumMod val="75000"/>
                  </a:schemeClr>
                </a:solidFill>
              </a:rPr>
              <a:t>(https://github.com/joshmoody24/sitcom-simulator)</a:t>
            </a:r>
            <a:endParaRPr lang="zh-CN" altLang="en-US" sz="800" dirty="0">
              <a:solidFill>
                <a:schemeClr val="bg1">
                  <a:lumMod val="75000"/>
                </a:schemeClr>
              </a:solidFill>
            </a:endParaRPr>
          </a:p>
        </p:txBody>
      </p:sp>
      <p:sp>
        <p:nvSpPr>
          <p:cNvPr id="5" name="文本框 4">
            <a:extLst>
              <a:ext uri="{FF2B5EF4-FFF2-40B4-BE49-F238E27FC236}">
                <a16:creationId xmlns:a16="http://schemas.microsoft.com/office/drawing/2014/main" id="{5FFB30CC-BE56-1D2B-4938-3819AE2D9B05}"/>
              </a:ext>
            </a:extLst>
          </p:cNvPr>
          <p:cNvSpPr txBox="1"/>
          <p:nvPr/>
        </p:nvSpPr>
        <p:spPr>
          <a:xfrm>
            <a:off x="627840" y="1006959"/>
            <a:ext cx="7714800" cy="307777"/>
          </a:xfrm>
          <a:prstGeom prst="rect">
            <a:avLst/>
          </a:prstGeom>
          <a:noFill/>
        </p:spPr>
        <p:txBody>
          <a:bodyPr wrap="square">
            <a:spAutoFit/>
          </a:bodyPr>
          <a:lstStyle/>
          <a:p>
            <a:pPr marL="0" lvl="0" indent="0" algn="l" rtl="0">
              <a:spcBef>
                <a:spcPts val="0"/>
              </a:spcBef>
              <a:spcAft>
                <a:spcPts val="0"/>
              </a:spcAft>
              <a:buNone/>
            </a:pPr>
            <a:r>
              <a:rPr lang="en" altLang="zh-CN" dirty="0"/>
              <a:t>Video generation results.</a:t>
            </a:r>
            <a:endParaRPr lang="zh-CN" altLang="en-US" dirty="0"/>
          </a:p>
        </p:txBody>
      </p:sp>
      <p:pic>
        <p:nvPicPr>
          <p:cNvPr id="2" name="图片 1">
            <a:extLst>
              <a:ext uri="{FF2B5EF4-FFF2-40B4-BE49-F238E27FC236}">
                <a16:creationId xmlns:a16="http://schemas.microsoft.com/office/drawing/2014/main" id="{3D46A92B-49F2-9374-2CE9-A28A633DA037}"/>
              </a:ext>
            </a:extLst>
          </p:cNvPr>
          <p:cNvPicPr>
            <a:picLocks noChangeAspect="1"/>
          </p:cNvPicPr>
          <p:nvPr/>
        </p:nvPicPr>
        <p:blipFill>
          <a:blip r:embed="rId3"/>
          <a:stretch>
            <a:fillRect/>
          </a:stretch>
        </p:blipFill>
        <p:spPr>
          <a:xfrm>
            <a:off x="536400" y="3287829"/>
            <a:ext cx="4919520" cy="1805738"/>
          </a:xfrm>
          <a:prstGeom prst="rect">
            <a:avLst/>
          </a:prstGeom>
        </p:spPr>
      </p:pic>
      <p:pic>
        <p:nvPicPr>
          <p:cNvPr id="4" name="图片 3">
            <a:extLst>
              <a:ext uri="{FF2B5EF4-FFF2-40B4-BE49-F238E27FC236}">
                <a16:creationId xmlns:a16="http://schemas.microsoft.com/office/drawing/2014/main" id="{06E6D70E-FF7A-0AEA-8CE2-42769F7B985C}"/>
              </a:ext>
            </a:extLst>
          </p:cNvPr>
          <p:cNvPicPr>
            <a:picLocks noChangeAspect="1"/>
          </p:cNvPicPr>
          <p:nvPr/>
        </p:nvPicPr>
        <p:blipFill>
          <a:blip r:embed="rId4"/>
          <a:stretch>
            <a:fillRect/>
          </a:stretch>
        </p:blipFill>
        <p:spPr>
          <a:xfrm>
            <a:off x="536400" y="1368650"/>
            <a:ext cx="4919520" cy="2258245"/>
          </a:xfrm>
          <a:prstGeom prst="rect">
            <a:avLst/>
          </a:prstGeom>
        </p:spPr>
      </p:pic>
      <p:pic>
        <p:nvPicPr>
          <p:cNvPr id="7" name="图片 6">
            <a:extLst>
              <a:ext uri="{FF2B5EF4-FFF2-40B4-BE49-F238E27FC236}">
                <a16:creationId xmlns:a16="http://schemas.microsoft.com/office/drawing/2014/main" id="{72E3E78D-AB77-7028-5F9B-A6027C014FCE}"/>
              </a:ext>
            </a:extLst>
          </p:cNvPr>
          <p:cNvPicPr>
            <a:picLocks noChangeAspect="1"/>
          </p:cNvPicPr>
          <p:nvPr/>
        </p:nvPicPr>
        <p:blipFill>
          <a:blip r:embed="rId5"/>
          <a:stretch>
            <a:fillRect/>
          </a:stretch>
        </p:blipFill>
        <p:spPr>
          <a:xfrm>
            <a:off x="5062812" y="1543031"/>
            <a:ext cx="3118020" cy="2709478"/>
          </a:xfrm>
          <a:prstGeom prst="rect">
            <a:avLst/>
          </a:prstGeom>
        </p:spPr>
      </p:pic>
    </p:spTree>
    <p:extLst>
      <p:ext uri="{BB962C8B-B14F-4D97-AF65-F5344CB8AC3E}">
        <p14:creationId xmlns:p14="http://schemas.microsoft.com/office/powerpoint/2010/main" val="26310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83200" y="423175"/>
            <a:ext cx="8520600" cy="623400"/>
          </a:xfrm>
          <a:prstGeom prst="rect">
            <a:avLst/>
          </a:prstGeom>
        </p:spPr>
        <p:txBody>
          <a:bodyPr spcFirstLastPara="1" wrap="square" lIns="91425" tIns="91425" rIns="91425" bIns="91425" anchor="t" anchorCtr="0">
            <a:normAutofit/>
          </a:bodyPr>
          <a:lstStyle/>
          <a:p>
            <a:pPr marL="457200" lvl="0" indent="-400050" algn="l" rtl="0">
              <a:spcBef>
                <a:spcPts val="0"/>
              </a:spcBef>
              <a:spcAft>
                <a:spcPts val="0"/>
              </a:spcAft>
              <a:buSzPct val="100000"/>
              <a:buAutoNum type="arabicPeriod"/>
            </a:pPr>
            <a:r>
              <a:rPr lang="en" altLang="zh-CN" sz="2000" dirty="0"/>
              <a:t>Problem description and introduction</a:t>
            </a:r>
            <a:endParaRPr sz="2000" dirty="0"/>
          </a:p>
        </p:txBody>
      </p:sp>
      <p:sp>
        <p:nvSpPr>
          <p:cNvPr id="3" name="文本占位符 2">
            <a:extLst>
              <a:ext uri="{FF2B5EF4-FFF2-40B4-BE49-F238E27FC236}">
                <a16:creationId xmlns:a16="http://schemas.microsoft.com/office/drawing/2014/main" id="{6F0FF065-1076-389B-A493-AECB0F00EA3E}"/>
              </a:ext>
            </a:extLst>
          </p:cNvPr>
          <p:cNvSpPr>
            <a:spLocks noGrp="1"/>
          </p:cNvSpPr>
          <p:nvPr>
            <p:ph type="body" idx="1"/>
          </p:nvPr>
        </p:nvSpPr>
        <p:spPr>
          <a:xfrm>
            <a:off x="311700" y="1152474"/>
            <a:ext cx="4932104" cy="2980987"/>
          </a:xfrm>
        </p:spPr>
        <p:txBody>
          <a:bodyPr>
            <a:noAutofit/>
          </a:bodyPr>
          <a:lstStyle/>
          <a:p>
            <a:pPr>
              <a:buFont typeface="Arial" panose="020B0604020202020204" pitchFamily="34" charset="0"/>
              <a:buChar char="•"/>
            </a:pPr>
            <a:r>
              <a:rPr lang="en" altLang="zh-CN" sz="1400" dirty="0">
                <a:solidFill>
                  <a:schemeClr val="bg2"/>
                </a:solidFill>
              </a:rPr>
              <a:t>The content landscape has witnessed a surge in video production. However, this surge still necessitates substantial creator involvement throughout the entire content creation process. </a:t>
            </a:r>
          </a:p>
          <a:p>
            <a:pPr marL="114300" indent="0">
              <a:buNone/>
            </a:pPr>
            <a:endParaRPr lang="en" altLang="zh-CN" sz="1400" dirty="0">
              <a:solidFill>
                <a:schemeClr val="bg2"/>
              </a:solidFill>
            </a:endParaRPr>
          </a:p>
          <a:p>
            <a:pPr>
              <a:buFont typeface="Arial" panose="020B0604020202020204" pitchFamily="34" charset="0"/>
              <a:buChar char="•"/>
            </a:pPr>
            <a:r>
              <a:rPr lang="en" altLang="zh-CN" sz="1400" dirty="0">
                <a:solidFill>
                  <a:schemeClr val="bg2"/>
                </a:solidFill>
              </a:rPr>
              <a:t>Inspired by the </a:t>
            </a:r>
            <a:r>
              <a:rPr lang="en" altLang="zh-CN" sz="1400" dirty="0" err="1">
                <a:solidFill>
                  <a:schemeClr val="bg2"/>
                </a:solidFill>
              </a:rPr>
              <a:t>transfor</a:t>
            </a:r>
            <a:r>
              <a:rPr lang="en" altLang="zh-CN" sz="1400" dirty="0">
                <a:solidFill>
                  <a:schemeClr val="bg2"/>
                </a:solidFill>
              </a:rPr>
              <a:t>- </a:t>
            </a:r>
            <a:r>
              <a:rPr lang="en" altLang="zh-CN" sz="1400" dirty="0" err="1">
                <a:solidFill>
                  <a:schemeClr val="bg2"/>
                </a:solidFill>
              </a:rPr>
              <a:t>mative</a:t>
            </a:r>
            <a:r>
              <a:rPr lang="en" altLang="zh-CN" sz="1400" dirty="0">
                <a:solidFill>
                  <a:schemeClr val="bg2"/>
                </a:solidFill>
              </a:rPr>
              <a:t> potential of Diffusion Models, we’ve embarked on a quest to explore the feasibility of generating videos from text, much like the concept of text-to-image generation.</a:t>
            </a:r>
            <a:endParaRPr lang="zh-CN" altLang="en-US" sz="1400" dirty="0">
              <a:solidFill>
                <a:schemeClr val="bg2"/>
              </a:solidFill>
            </a:endParaRPr>
          </a:p>
        </p:txBody>
      </p:sp>
      <p:pic>
        <p:nvPicPr>
          <p:cNvPr id="4" name="图片 3">
            <a:extLst>
              <a:ext uri="{FF2B5EF4-FFF2-40B4-BE49-F238E27FC236}">
                <a16:creationId xmlns:a16="http://schemas.microsoft.com/office/drawing/2014/main" id="{7416C5F1-1D4C-7111-5BFA-75BCBEF1848E}"/>
              </a:ext>
            </a:extLst>
          </p:cNvPr>
          <p:cNvPicPr>
            <a:picLocks noChangeAspect="1"/>
          </p:cNvPicPr>
          <p:nvPr/>
        </p:nvPicPr>
        <p:blipFill>
          <a:blip r:embed="rId3"/>
          <a:stretch>
            <a:fillRect/>
          </a:stretch>
        </p:blipFill>
        <p:spPr>
          <a:xfrm>
            <a:off x="5430417" y="734875"/>
            <a:ext cx="3237722" cy="2708851"/>
          </a:xfrm>
          <a:prstGeom prst="rect">
            <a:avLst/>
          </a:prstGeom>
        </p:spPr>
      </p:pic>
      <p:sp>
        <p:nvSpPr>
          <p:cNvPr id="6" name="文本框 5">
            <a:extLst>
              <a:ext uri="{FF2B5EF4-FFF2-40B4-BE49-F238E27FC236}">
                <a16:creationId xmlns:a16="http://schemas.microsoft.com/office/drawing/2014/main" id="{DB18B4EE-5714-76E8-30F5-4F9C0163F09F}"/>
              </a:ext>
            </a:extLst>
          </p:cNvPr>
          <p:cNvSpPr txBox="1"/>
          <p:nvPr/>
        </p:nvSpPr>
        <p:spPr>
          <a:xfrm>
            <a:off x="5430417" y="3625629"/>
            <a:ext cx="3331029" cy="1015663"/>
          </a:xfrm>
          <a:prstGeom prst="rect">
            <a:avLst/>
          </a:prstGeom>
          <a:noFill/>
        </p:spPr>
        <p:txBody>
          <a:bodyPr wrap="square">
            <a:spAutoFit/>
          </a:bodyPr>
          <a:lstStyle/>
          <a:p>
            <a:r>
              <a:rPr lang="zh-CN" altLang="en-US" sz="1200" i="1" dirty="0"/>
              <a:t>“We hope to implement an application that can automatically generate similar pictures based on text descriptions. These generated pictures can be connected to form a multimedia video.</a:t>
            </a:r>
            <a:r>
              <a:rPr lang="zh-CN" altLang="en-US" sz="1200" dirty="0"/>
              <a:t>”</a:t>
            </a:r>
            <a:endParaRPr lang="en-US" altLang="zh-CN" sz="1200" dirty="0"/>
          </a:p>
          <a:p>
            <a:r>
              <a:rPr lang="zh-CN" altLang="en-US" sz="1200" dirty="0"/>
              <a:t>                      </a:t>
            </a:r>
          </a:p>
        </p:txBody>
      </p:sp>
    </p:spTree>
    <p:extLst>
      <p:ext uri="{BB962C8B-B14F-4D97-AF65-F5344CB8AC3E}">
        <p14:creationId xmlns:p14="http://schemas.microsoft.com/office/powerpoint/2010/main" val="4152393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445025"/>
            <a:ext cx="4389900" cy="46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6.</a:t>
            </a:r>
            <a:r>
              <a:rPr lang="zh-CN" altLang="en-US" sz="2000" dirty="0"/>
              <a:t> </a:t>
            </a:r>
            <a:r>
              <a:rPr lang="zh-CN" sz="2000" dirty="0"/>
              <a:t>Limitations of this approach</a:t>
            </a:r>
            <a:endParaRPr sz="2000" dirty="0"/>
          </a:p>
        </p:txBody>
      </p:sp>
      <p:sp>
        <p:nvSpPr>
          <p:cNvPr id="151" name="Google Shape;151;p28"/>
          <p:cNvSpPr txBox="1">
            <a:spLocks noGrp="1"/>
          </p:cNvSpPr>
          <p:nvPr>
            <p:ph type="body" idx="1"/>
          </p:nvPr>
        </p:nvSpPr>
        <p:spPr>
          <a:xfrm>
            <a:off x="311700" y="1152475"/>
            <a:ext cx="8393388" cy="3419525"/>
          </a:xfrm>
          <a:prstGeom prst="rect">
            <a:avLst/>
          </a:prstGeom>
        </p:spPr>
        <p:txBody>
          <a:bodyPr spcFirstLastPara="1" wrap="square" lIns="91425" tIns="91425" rIns="91425" bIns="91425" anchor="t" anchorCtr="0">
            <a:noAutofit/>
          </a:bodyPr>
          <a:lstStyle/>
          <a:p>
            <a:pPr marL="0" indent="0">
              <a:lnSpc>
                <a:spcPct val="200000"/>
              </a:lnSpc>
              <a:buClr>
                <a:schemeClr val="dk2"/>
              </a:buClr>
              <a:buSzPts val="3000"/>
              <a:buNone/>
            </a:pPr>
            <a:r>
              <a:rPr lang="en-US" altLang="zh-CN" sz="1200" b="1" dirty="0">
                <a:solidFill>
                  <a:schemeClr val="dk2"/>
                </a:solidFill>
                <a:latin typeface="Raleway"/>
                <a:sym typeface="Raleway"/>
              </a:rPr>
              <a:t>1.</a:t>
            </a:r>
            <a:r>
              <a:rPr lang="zh-CN" altLang="en-US" sz="1200" b="1" dirty="0">
                <a:solidFill>
                  <a:schemeClr val="dk2"/>
                </a:solidFill>
                <a:latin typeface="Raleway"/>
                <a:sym typeface="Raleway"/>
              </a:rPr>
              <a:t>  </a:t>
            </a:r>
            <a:r>
              <a:rPr lang="en-US" altLang="zh-CN" sz="1200" b="1" dirty="0">
                <a:solidFill>
                  <a:schemeClr val="dk2"/>
                </a:solidFill>
                <a:latin typeface="Raleway"/>
                <a:sym typeface="Raleway"/>
              </a:rPr>
              <a:t>Only dialogue-based videos, Limited range of character selection.</a:t>
            </a:r>
            <a:endParaRPr sz="1200" b="1" dirty="0">
              <a:solidFill>
                <a:schemeClr val="dk2"/>
              </a:solidFill>
              <a:latin typeface="Raleway"/>
              <a:sym typeface="Raleway"/>
            </a:endParaRPr>
          </a:p>
          <a:p>
            <a:pPr marL="0" indent="0">
              <a:lnSpc>
                <a:spcPct val="200000"/>
              </a:lnSpc>
              <a:buClr>
                <a:schemeClr val="dk2"/>
              </a:buClr>
              <a:buSzPts val="3000"/>
              <a:buNone/>
            </a:pPr>
            <a:r>
              <a:rPr lang="en-US" altLang="zh-CN" sz="1200" b="1" dirty="0">
                <a:solidFill>
                  <a:schemeClr val="dk2"/>
                </a:solidFill>
                <a:latin typeface="Raleway"/>
                <a:sym typeface="Raleway"/>
              </a:rPr>
              <a:t>2.</a:t>
            </a:r>
            <a:r>
              <a:rPr lang="zh-CN" altLang="en-US" sz="1200" b="1" dirty="0">
                <a:solidFill>
                  <a:schemeClr val="dk2"/>
                </a:solidFill>
                <a:latin typeface="Raleway"/>
                <a:sym typeface="Raleway"/>
              </a:rPr>
              <a:t>  </a:t>
            </a:r>
            <a:r>
              <a:rPr lang="en" altLang="zh-CN" sz="1200" b="1" dirty="0">
                <a:solidFill>
                  <a:schemeClr val="dk2"/>
                </a:solidFill>
                <a:latin typeface="Raleway"/>
                <a:sym typeface="Raleway"/>
              </a:rPr>
              <a:t>Encountered sub- </a:t>
            </a:r>
            <a:r>
              <a:rPr lang="en" altLang="zh-CN" sz="1200" b="1" dirty="0" err="1">
                <a:solidFill>
                  <a:schemeClr val="dk2"/>
                </a:solidFill>
                <a:latin typeface="Raleway"/>
                <a:sym typeface="Raleway"/>
              </a:rPr>
              <a:t>stantial</a:t>
            </a:r>
            <a:r>
              <a:rPr lang="en" altLang="zh-CN" sz="1200" b="1" dirty="0">
                <a:solidFill>
                  <a:schemeClr val="dk2"/>
                </a:solidFill>
                <a:latin typeface="Raleway"/>
                <a:sym typeface="Raleway"/>
              </a:rPr>
              <a:t> challenges when attempting to generate coherent images</a:t>
            </a:r>
            <a:r>
              <a:rPr lang="zh-CN" altLang="en-US" sz="1200" b="1" dirty="0">
                <a:solidFill>
                  <a:schemeClr val="dk2"/>
                </a:solidFill>
                <a:latin typeface="Raleway"/>
                <a:sym typeface="Raleway"/>
              </a:rPr>
              <a:t>，</a:t>
            </a:r>
            <a:r>
              <a:rPr lang="en" altLang="zh-CN" sz="1200" b="1" dirty="0">
                <a:solidFill>
                  <a:schemeClr val="dk2"/>
                </a:solidFill>
                <a:latin typeface="Raleway"/>
                <a:sym typeface="Raleway"/>
              </a:rPr>
              <a:t> only comics type videos can be generated</a:t>
            </a:r>
            <a:r>
              <a:rPr lang="en-US" altLang="zh-CN" sz="1200" b="1" dirty="0">
                <a:solidFill>
                  <a:schemeClr val="dk2"/>
                </a:solidFill>
                <a:latin typeface="Raleway"/>
                <a:sym typeface="Raleway"/>
              </a:rPr>
              <a:t>.</a:t>
            </a:r>
            <a:endParaRPr lang="en" sz="1200" b="1" dirty="0">
              <a:solidFill>
                <a:schemeClr val="dk2"/>
              </a:solidFill>
              <a:latin typeface="Raleway"/>
              <a:sym typeface="Raleway"/>
            </a:endParaRPr>
          </a:p>
          <a:p>
            <a:pPr marL="0" indent="0">
              <a:lnSpc>
                <a:spcPct val="200000"/>
              </a:lnSpc>
              <a:buClr>
                <a:schemeClr val="dk2"/>
              </a:buClr>
              <a:buSzPts val="3000"/>
              <a:buNone/>
            </a:pPr>
            <a:r>
              <a:rPr lang="en-US" altLang="zh-CN" sz="1200" b="1" dirty="0">
                <a:solidFill>
                  <a:schemeClr val="dk2"/>
                </a:solidFill>
                <a:latin typeface="Raleway"/>
                <a:sym typeface="Raleway"/>
              </a:rPr>
              <a:t>3.</a:t>
            </a:r>
            <a:r>
              <a:rPr lang="zh-CN" altLang="en-US" sz="1200" b="1" dirty="0">
                <a:solidFill>
                  <a:schemeClr val="dk2"/>
                </a:solidFill>
                <a:latin typeface="Raleway"/>
                <a:sym typeface="Raleway"/>
              </a:rPr>
              <a:t>  </a:t>
            </a:r>
            <a:r>
              <a:rPr lang="en" altLang="zh-CN" sz="1200" b="1" dirty="0">
                <a:solidFill>
                  <a:schemeClr val="dk2"/>
                </a:solidFill>
                <a:latin typeface="Raleway"/>
                <a:sym typeface="Raleway"/>
              </a:rPr>
              <a:t>Although it is possible to control the fineness of the generated images, the entire video cannot be fine-tuned and cannot be controlled at a fine-grained level.</a:t>
            </a:r>
            <a:endParaRPr lang="en" sz="1200" b="1" dirty="0">
              <a:solidFill>
                <a:schemeClr val="dk2"/>
              </a:solidFill>
              <a:latin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7.</a:t>
            </a:r>
            <a:r>
              <a:rPr lang="zh-CN" altLang="en-US" sz="2000" dirty="0"/>
              <a:t> </a:t>
            </a:r>
            <a:r>
              <a:rPr lang="zh-CN" sz="2000" dirty="0"/>
              <a:t>What we gained from the whole project</a:t>
            </a:r>
            <a:endParaRPr sz="2000" dirty="0"/>
          </a:p>
        </p:txBody>
      </p:sp>
      <p:sp>
        <p:nvSpPr>
          <p:cNvPr id="157" name="Google Shape;157;p29"/>
          <p:cNvSpPr txBox="1">
            <a:spLocks noGrp="1"/>
          </p:cNvSpPr>
          <p:nvPr>
            <p:ph type="body" idx="1"/>
          </p:nvPr>
        </p:nvSpPr>
        <p:spPr>
          <a:xfrm>
            <a:off x="311700" y="1152475"/>
            <a:ext cx="7777692" cy="1133525"/>
          </a:xfrm>
          <a:prstGeom prst="rect">
            <a:avLst/>
          </a:prstGeom>
        </p:spPr>
        <p:txBody>
          <a:bodyPr spcFirstLastPara="1" wrap="square" lIns="91425" tIns="91425" rIns="91425" bIns="91425" anchor="t" anchorCtr="0">
            <a:normAutofit fontScale="92500" lnSpcReduction="20000"/>
          </a:bodyPr>
          <a:lstStyle/>
          <a:p>
            <a:pPr marL="0" lvl="0" indent="0">
              <a:lnSpc>
                <a:spcPct val="200000"/>
              </a:lnSpc>
              <a:buClr>
                <a:schemeClr val="dk2"/>
              </a:buClr>
              <a:buSzPts val="3000"/>
              <a:buNone/>
            </a:pPr>
            <a:r>
              <a:rPr lang="en-US" altLang="zh-CN" sz="1200" b="1" dirty="0">
                <a:solidFill>
                  <a:schemeClr val="dk2"/>
                </a:solidFill>
                <a:latin typeface="Raleway"/>
              </a:rPr>
              <a:t>1.</a:t>
            </a:r>
            <a:r>
              <a:rPr lang="zh-CN" altLang="en-US" sz="1200" b="1" dirty="0">
                <a:solidFill>
                  <a:schemeClr val="dk2"/>
                </a:solidFill>
                <a:latin typeface="Raleway"/>
              </a:rPr>
              <a:t> </a:t>
            </a:r>
            <a:r>
              <a:rPr lang="en" altLang="zh-CN" sz="1200" b="1" dirty="0">
                <a:solidFill>
                  <a:schemeClr val="dk2"/>
                </a:solidFill>
                <a:latin typeface="Raleway"/>
              </a:rPr>
              <a:t>Understood the basic principle of the diffusion algorithm.</a:t>
            </a:r>
          </a:p>
          <a:p>
            <a:pPr marL="0" lvl="0" indent="0">
              <a:lnSpc>
                <a:spcPct val="200000"/>
              </a:lnSpc>
              <a:buClr>
                <a:schemeClr val="dk2"/>
              </a:buClr>
              <a:buSzPts val="3000"/>
              <a:buNone/>
            </a:pPr>
            <a:r>
              <a:rPr lang="en" altLang="zh-CN" sz="1200" b="1" dirty="0">
                <a:solidFill>
                  <a:schemeClr val="dk2"/>
                </a:solidFill>
                <a:latin typeface="Raleway"/>
              </a:rPr>
              <a:t>2. Trained the basic version of the diffusion model locally.</a:t>
            </a:r>
          </a:p>
          <a:p>
            <a:pPr marL="0" lvl="0" indent="0">
              <a:lnSpc>
                <a:spcPct val="200000"/>
              </a:lnSpc>
              <a:buClr>
                <a:schemeClr val="dk2"/>
              </a:buClr>
              <a:buSzPts val="3000"/>
              <a:buNone/>
            </a:pPr>
            <a:r>
              <a:rPr lang="en" altLang="zh-CN" sz="1200" b="1" dirty="0">
                <a:solidFill>
                  <a:schemeClr val="dk2"/>
                </a:solidFill>
                <a:latin typeface="Raleway"/>
              </a:rPr>
              <a:t>3. Explored an implementation idea for generating videos from text.</a:t>
            </a:r>
            <a:endParaRPr lang="en" sz="1200" b="1" dirty="0">
              <a:solidFill>
                <a:schemeClr val="dk2"/>
              </a:solidFill>
              <a:latin typeface="Raleway"/>
            </a:endParaRPr>
          </a:p>
        </p:txBody>
      </p:sp>
      <p:sp>
        <p:nvSpPr>
          <p:cNvPr id="3" name="文本框 2">
            <a:extLst>
              <a:ext uri="{FF2B5EF4-FFF2-40B4-BE49-F238E27FC236}">
                <a16:creationId xmlns:a16="http://schemas.microsoft.com/office/drawing/2014/main" id="{55259EA6-2449-D63B-E7D2-C77AF9F1E344}"/>
              </a:ext>
            </a:extLst>
          </p:cNvPr>
          <p:cNvSpPr txBox="1"/>
          <p:nvPr/>
        </p:nvSpPr>
        <p:spPr>
          <a:xfrm>
            <a:off x="354372" y="2750954"/>
            <a:ext cx="8131260" cy="963982"/>
          </a:xfrm>
          <a:prstGeom prst="rect">
            <a:avLst/>
          </a:prstGeom>
          <a:noFill/>
        </p:spPr>
        <p:txBody>
          <a:bodyPr wrap="square">
            <a:spAutoFit/>
          </a:bodyPr>
          <a:lstStyle/>
          <a:p>
            <a:pPr>
              <a:lnSpc>
                <a:spcPct val="180000"/>
              </a:lnSpc>
              <a:buClr>
                <a:schemeClr val="dk2"/>
              </a:buClr>
              <a:buSzPts val="3000"/>
            </a:pPr>
            <a:r>
              <a:rPr lang="zh-CN" altLang="en-US" sz="1100" b="1" dirty="0">
                <a:solidFill>
                  <a:schemeClr val="dk2"/>
                </a:solidFill>
                <a:latin typeface="Raleway"/>
                <a:sym typeface="Source Sans Pro"/>
              </a:rPr>
              <a:t>we are planning to investigate an alternative approach: directly generating videos using the latent diffusion model. </a:t>
            </a:r>
            <a:endParaRPr lang="en-US" altLang="zh-CN" sz="1100" b="1" dirty="0">
              <a:solidFill>
                <a:schemeClr val="dk2"/>
              </a:solidFill>
              <a:latin typeface="Raleway"/>
              <a:ea typeface="Source Sans Pro"/>
              <a:sym typeface="Source Sans Pro"/>
            </a:endParaRPr>
          </a:p>
          <a:p>
            <a:pPr>
              <a:lnSpc>
                <a:spcPct val="180000"/>
              </a:lnSpc>
              <a:buClr>
                <a:schemeClr val="dk2"/>
              </a:buClr>
              <a:buSzPts val="3000"/>
            </a:pPr>
            <a:r>
              <a:rPr lang="zh-CN" altLang="en-US" sz="1100" b="1" dirty="0">
                <a:solidFill>
                  <a:schemeClr val="dk2"/>
                </a:solidFill>
                <a:latin typeface="Raleway"/>
                <a:sym typeface="Source Sans Pro"/>
              </a:rPr>
              <a:t>This involves the intriguing idea of feeding video materials directly into the model, allow- ing it to learn the underlying patterns and dynamics, and subsequently generating videos through reverse inference. </a:t>
            </a:r>
          </a:p>
        </p:txBody>
      </p:sp>
      <p:sp>
        <p:nvSpPr>
          <p:cNvPr id="5" name="文本框 4">
            <a:extLst>
              <a:ext uri="{FF2B5EF4-FFF2-40B4-BE49-F238E27FC236}">
                <a16:creationId xmlns:a16="http://schemas.microsoft.com/office/drawing/2014/main" id="{F75EC0BE-7A2D-3F60-D239-13DA528F69B5}"/>
              </a:ext>
            </a:extLst>
          </p:cNvPr>
          <p:cNvSpPr txBox="1"/>
          <p:nvPr/>
        </p:nvSpPr>
        <p:spPr>
          <a:xfrm>
            <a:off x="311700" y="2305755"/>
            <a:ext cx="4572000" cy="307777"/>
          </a:xfrm>
          <a:prstGeom prst="rect">
            <a:avLst/>
          </a:prstGeom>
          <a:noFill/>
        </p:spPr>
        <p:txBody>
          <a:bodyPr wrap="square">
            <a:spAutoFit/>
          </a:bodyPr>
          <a:lstStyle/>
          <a:p>
            <a:r>
              <a:rPr lang="en-US" altLang="zh-CN" sz="1100" b="1" dirty="0">
                <a:solidFill>
                  <a:schemeClr val="dk2"/>
                </a:solidFill>
                <a:latin typeface="Raleway"/>
                <a:ea typeface="Source Sans Pro"/>
                <a:sym typeface="Source Sans Pro"/>
              </a:rPr>
              <a:t>Follow-up</a:t>
            </a:r>
            <a:r>
              <a:rPr lang="en-US" altLang="zh-CN" dirty="0"/>
              <a:t> </a:t>
            </a:r>
            <a:r>
              <a:rPr lang="en-US" altLang="zh-CN" sz="1100" b="1" dirty="0">
                <a:solidFill>
                  <a:schemeClr val="dk2"/>
                </a:solidFill>
                <a:latin typeface="Raleway"/>
                <a:ea typeface="Source Sans Pro"/>
              </a:rPr>
              <a:t>plan</a:t>
            </a:r>
            <a:r>
              <a:rPr lang="en-US" altLang="zh-CN" dirty="0"/>
              <a:t>:</a:t>
            </a:r>
          </a:p>
        </p:txBody>
      </p:sp>
      <p:sp>
        <p:nvSpPr>
          <p:cNvPr id="8" name="文本框 7">
            <a:extLst>
              <a:ext uri="{FF2B5EF4-FFF2-40B4-BE49-F238E27FC236}">
                <a16:creationId xmlns:a16="http://schemas.microsoft.com/office/drawing/2014/main" id="{C01D0435-0602-DE04-7AB1-252FBD9C6C42}"/>
              </a:ext>
            </a:extLst>
          </p:cNvPr>
          <p:cNvSpPr txBox="1"/>
          <p:nvPr/>
        </p:nvSpPr>
        <p:spPr>
          <a:xfrm>
            <a:off x="244242" y="4113700"/>
            <a:ext cx="8655516" cy="461665"/>
          </a:xfrm>
          <a:prstGeom prst="rect">
            <a:avLst/>
          </a:prstGeom>
          <a:noFill/>
        </p:spPr>
        <p:txBody>
          <a:bodyPr wrap="square">
            <a:spAutoFit/>
          </a:bodyPr>
          <a:lstStyle/>
          <a:p>
            <a:r>
              <a:rPr lang="zh-CN" altLang="en-US" sz="800" i="1" dirty="0">
                <a:latin typeface="DengXian Light" panose="02010600030101010101" pitchFamily="2" charset="-122"/>
                <a:ea typeface="DengXian Light" panose="02010600030101010101" pitchFamily="2" charset="-122"/>
              </a:rPr>
              <a:t>Tips: </a:t>
            </a:r>
            <a:endParaRPr lang="en-US" altLang="zh-CN" sz="800" i="1" dirty="0">
              <a:latin typeface="DengXian Light" panose="02010600030101010101" pitchFamily="2" charset="-122"/>
              <a:ea typeface="DengXian Light" panose="02010600030101010101" pitchFamily="2" charset="-122"/>
            </a:endParaRPr>
          </a:p>
          <a:p>
            <a:r>
              <a:rPr lang="zh-CN" altLang="en-US" sz="800" i="1" dirty="0">
                <a:latin typeface="DengXian Light" panose="02010600030101010101" pitchFamily="2" charset="-122"/>
                <a:ea typeface="DengXian Light" panose="02010600030101010101" pitchFamily="2" charset="-122"/>
              </a:rPr>
              <a:t>Just as we were practicing the project, Meta announced the launch of an AI video editing tool: Emu Video. Just enter the title, image, image and description, and Emu Video can generate a 4-second long animation clip. Stable diffusion video is also has been published.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345111"/>
            <a:ext cx="8520600" cy="623400"/>
          </a:xfrm>
          <a:prstGeom prst="rect">
            <a:avLst/>
          </a:prstGeom>
        </p:spPr>
        <p:txBody>
          <a:bodyPr spcFirstLastPara="1" wrap="square" lIns="91425" tIns="91425" rIns="91425" bIns="91425" anchor="t" anchorCtr="0">
            <a:normAutofit/>
          </a:bodyPr>
          <a:lstStyle/>
          <a:p>
            <a:pPr marL="57150" lvl="0" algn="l" rtl="0">
              <a:spcBef>
                <a:spcPts val="0"/>
              </a:spcBef>
              <a:spcAft>
                <a:spcPts val="0"/>
              </a:spcAft>
              <a:buSzPct val="100000"/>
            </a:pPr>
            <a:r>
              <a:rPr lang="en-US" altLang="zh-CN" sz="2000" dirty="0"/>
              <a:t>2.</a:t>
            </a:r>
            <a:r>
              <a:rPr lang="zh-CN" altLang="en-US" sz="2000" dirty="0"/>
              <a:t> </a:t>
            </a:r>
            <a:r>
              <a:rPr lang="zh-CN" sz="2000" dirty="0"/>
              <a:t>Diffusion Model</a:t>
            </a:r>
            <a:endParaRPr sz="2000" dirty="0"/>
          </a:p>
        </p:txBody>
      </p:sp>
      <p:sp>
        <p:nvSpPr>
          <p:cNvPr id="65" name="Google Shape;65;p14"/>
          <p:cNvSpPr txBox="1">
            <a:spLocks noGrp="1"/>
          </p:cNvSpPr>
          <p:nvPr>
            <p:ph type="body" idx="1"/>
          </p:nvPr>
        </p:nvSpPr>
        <p:spPr>
          <a:xfrm>
            <a:off x="541176" y="968511"/>
            <a:ext cx="3291300" cy="44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US" altLang="zh-CN" sz="1600" b="1" dirty="0">
                <a:solidFill>
                  <a:schemeClr val="dk2"/>
                </a:solidFill>
                <a:latin typeface="Raleway"/>
                <a:ea typeface="Raleway"/>
                <a:cs typeface="Raleway"/>
                <a:sym typeface="Raleway"/>
              </a:rPr>
              <a:t> </a:t>
            </a:r>
            <a:r>
              <a:rPr lang="zh-CN" sz="1600" b="1" dirty="0">
                <a:solidFill>
                  <a:schemeClr val="dk2"/>
                </a:solidFill>
                <a:latin typeface="Raleway"/>
                <a:ea typeface="Raleway"/>
                <a:cs typeface="Raleway"/>
                <a:sym typeface="Raleway"/>
              </a:rPr>
              <a:t>Base Idea</a:t>
            </a:r>
            <a:endParaRPr sz="1600" b="1" dirty="0">
              <a:solidFill>
                <a:schemeClr val="dk2"/>
              </a:solidFill>
              <a:latin typeface="Raleway"/>
              <a:ea typeface="Raleway"/>
              <a:cs typeface="Raleway"/>
              <a:sym typeface="Raleway"/>
            </a:endParaRPr>
          </a:p>
          <a:p>
            <a:pPr marL="0" lvl="0" indent="0" algn="l" rtl="0">
              <a:spcBef>
                <a:spcPts val="0"/>
              </a:spcBef>
              <a:spcAft>
                <a:spcPts val="1200"/>
              </a:spcAft>
              <a:buNone/>
            </a:pPr>
            <a:endParaRPr b="1" dirty="0">
              <a:latin typeface="Raleway"/>
              <a:ea typeface="Raleway"/>
              <a:cs typeface="Raleway"/>
              <a:sym typeface="Raleway"/>
            </a:endParaRPr>
          </a:p>
        </p:txBody>
      </p:sp>
      <p:pic>
        <p:nvPicPr>
          <p:cNvPr id="66" name="Google Shape;66;p14"/>
          <p:cNvPicPr preferRelativeResize="0"/>
          <p:nvPr/>
        </p:nvPicPr>
        <p:blipFill>
          <a:blip r:embed="rId3">
            <a:alphaModFix/>
          </a:blip>
          <a:stretch>
            <a:fillRect/>
          </a:stretch>
        </p:blipFill>
        <p:spPr>
          <a:xfrm>
            <a:off x="1063689" y="2192694"/>
            <a:ext cx="6372809" cy="2950806"/>
          </a:xfrm>
          <a:prstGeom prst="rect">
            <a:avLst/>
          </a:prstGeom>
          <a:noFill/>
          <a:ln>
            <a:noFill/>
          </a:ln>
        </p:spPr>
      </p:pic>
      <p:sp>
        <p:nvSpPr>
          <p:cNvPr id="2" name="文本占位符 2">
            <a:extLst>
              <a:ext uri="{FF2B5EF4-FFF2-40B4-BE49-F238E27FC236}">
                <a16:creationId xmlns:a16="http://schemas.microsoft.com/office/drawing/2014/main" id="{BD353B6D-4EB4-A2D2-3804-D8785C079F1A}"/>
              </a:ext>
            </a:extLst>
          </p:cNvPr>
          <p:cNvSpPr txBox="1">
            <a:spLocks/>
          </p:cNvSpPr>
          <p:nvPr/>
        </p:nvSpPr>
        <p:spPr>
          <a:xfrm>
            <a:off x="401217" y="1544847"/>
            <a:ext cx="8645180" cy="940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114300" indent="0">
              <a:buNone/>
            </a:pPr>
            <a:r>
              <a:rPr lang="en-US" altLang="zh-CN" sz="1400" dirty="0">
                <a:solidFill>
                  <a:schemeClr val="bg2"/>
                </a:solidFill>
              </a:rPr>
              <a:t>1.</a:t>
            </a:r>
            <a:r>
              <a:rPr lang="zh-CN" altLang="en-US" sz="1400" dirty="0">
                <a:solidFill>
                  <a:schemeClr val="bg2"/>
                </a:solidFill>
              </a:rPr>
              <a:t> </a:t>
            </a:r>
            <a:r>
              <a:rPr lang="en" altLang="zh-CN" sz="1400" dirty="0">
                <a:solidFill>
                  <a:schemeClr val="bg2"/>
                </a:solidFill>
              </a:rPr>
              <a:t>Forward diffusion process: </a:t>
            </a:r>
            <a:r>
              <a:rPr lang="zh-CN" altLang="en-US" sz="1400" dirty="0">
                <a:solidFill>
                  <a:schemeClr val="bg2"/>
                </a:solidFill>
              </a:rPr>
              <a:t> </a:t>
            </a:r>
            <a:r>
              <a:rPr lang="en" altLang="zh-CN" sz="1400" dirty="0">
                <a:solidFill>
                  <a:schemeClr val="bg2"/>
                </a:solidFill>
              </a:rPr>
              <a:t>adds Gaussian noise to the image until  end up with pure noise.</a:t>
            </a:r>
          </a:p>
          <a:p>
            <a:pPr marL="114300" indent="0">
              <a:buFont typeface="Source Sans Pro"/>
              <a:buNone/>
            </a:pPr>
            <a:r>
              <a:rPr lang="en-US" altLang="zh-CN" sz="1400" dirty="0">
                <a:solidFill>
                  <a:schemeClr val="bg2"/>
                </a:solidFill>
              </a:rPr>
              <a:t>2.</a:t>
            </a:r>
            <a:r>
              <a:rPr lang="zh-CN" altLang="en-US" sz="1400" dirty="0">
                <a:solidFill>
                  <a:schemeClr val="bg2"/>
                </a:solidFill>
              </a:rPr>
              <a:t>  </a:t>
            </a:r>
            <a:r>
              <a:rPr lang="en" altLang="zh-CN" sz="1400" dirty="0">
                <a:solidFill>
                  <a:schemeClr val="bg2"/>
                </a:solidFill>
              </a:rPr>
              <a:t>Reverse diffusion process: </a:t>
            </a:r>
            <a:r>
              <a:rPr lang="zh-CN" altLang="en-US" sz="1400" dirty="0">
                <a:solidFill>
                  <a:schemeClr val="bg2"/>
                </a:solidFill>
              </a:rPr>
              <a:t> </a:t>
            </a:r>
            <a:r>
              <a:rPr lang="en" altLang="zh-CN" sz="1400" dirty="0">
                <a:solidFill>
                  <a:schemeClr val="bg2"/>
                </a:solidFill>
              </a:rPr>
              <a:t>train a neural network to gradually denoise from pure noise </a:t>
            </a:r>
            <a:r>
              <a:rPr lang="zh-CN" altLang="en-US" sz="1400" dirty="0">
                <a:solidFill>
                  <a:schemeClr val="bg2"/>
                </a:solidFill>
              </a:rPr>
              <a:t> </a:t>
            </a:r>
            <a:r>
              <a:rPr lang="en-US" altLang="zh-CN" sz="1400" dirty="0">
                <a:solidFill>
                  <a:schemeClr val="bg2"/>
                </a:solidFill>
              </a:rPr>
              <a:t>to</a:t>
            </a:r>
            <a:r>
              <a:rPr lang="zh-CN" altLang="en-US" sz="1400" dirty="0">
                <a:solidFill>
                  <a:schemeClr val="bg2"/>
                </a:solidFill>
              </a:rPr>
              <a:t> </a:t>
            </a:r>
            <a:r>
              <a:rPr lang="en" altLang="zh-CN" sz="1400" dirty="0">
                <a:solidFill>
                  <a:schemeClr val="bg2"/>
                </a:solidFill>
              </a:rPr>
              <a:t>a real</a:t>
            </a:r>
            <a:r>
              <a:rPr lang="zh-CN" altLang="en-US" sz="1400" dirty="0">
                <a:solidFill>
                  <a:schemeClr val="bg2"/>
                </a:solidFill>
              </a:rPr>
              <a:t> </a:t>
            </a:r>
            <a:r>
              <a:rPr lang="en" altLang="zh-CN" sz="1400" dirty="0">
                <a:solidFill>
                  <a:schemeClr val="bg2"/>
                </a:solidFill>
              </a:rPr>
              <a:t>image.</a:t>
            </a:r>
            <a:endParaRPr lang="zh-CN" altLang="en-US" sz="1400" dirty="0">
              <a:solidFill>
                <a:schemeClr val="bg2"/>
              </a:solidFill>
            </a:endParaRPr>
          </a:p>
        </p:txBody>
      </p:sp>
    </p:spTree>
    <p:extLst>
      <p:ext uri="{BB962C8B-B14F-4D97-AF65-F5344CB8AC3E}">
        <p14:creationId xmlns:p14="http://schemas.microsoft.com/office/powerpoint/2010/main" val="244970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25244" y="724610"/>
            <a:ext cx="3576000" cy="6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1600" dirty="0"/>
              <a:t>Psudo Code Algorithm</a:t>
            </a:r>
            <a:endParaRPr sz="1600" dirty="0"/>
          </a:p>
        </p:txBody>
      </p:sp>
      <p:pic>
        <p:nvPicPr>
          <p:cNvPr id="72" name="Google Shape;72;p15"/>
          <p:cNvPicPr preferRelativeResize="0"/>
          <p:nvPr/>
        </p:nvPicPr>
        <p:blipFill>
          <a:blip r:embed="rId3">
            <a:alphaModFix/>
          </a:blip>
          <a:stretch>
            <a:fillRect/>
          </a:stretch>
        </p:blipFill>
        <p:spPr>
          <a:xfrm>
            <a:off x="422196" y="1458319"/>
            <a:ext cx="8414848" cy="2604700"/>
          </a:xfrm>
          <a:prstGeom prst="rect">
            <a:avLst/>
          </a:prstGeom>
          <a:noFill/>
          <a:ln>
            <a:noFill/>
          </a:ln>
        </p:spPr>
      </p:pic>
      <p:sp>
        <p:nvSpPr>
          <p:cNvPr id="2" name="Google Shape;64;p14">
            <a:extLst>
              <a:ext uri="{FF2B5EF4-FFF2-40B4-BE49-F238E27FC236}">
                <a16:creationId xmlns:a16="http://schemas.microsoft.com/office/drawing/2014/main" id="{67023765-63FE-6AF8-C18B-0B13F8FEA433}"/>
              </a:ext>
            </a:extLst>
          </p:cNvPr>
          <p:cNvSpPr txBox="1">
            <a:spLocks/>
          </p:cNvSpPr>
          <p:nvPr/>
        </p:nvSpPr>
        <p:spPr>
          <a:xfrm>
            <a:off x="245878" y="167442"/>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L="57150">
              <a:buClr>
                <a:schemeClr val="dk2"/>
              </a:buClr>
              <a:buSzPct val="100000"/>
              <a:buFont typeface="Raleway"/>
              <a:buNone/>
              <a:defRPr sz="3000" b="1">
                <a:solidFill>
                  <a:schemeClr val="dk2"/>
                </a:solidFill>
                <a:latin typeface="Raleway"/>
                <a:ea typeface="Raleway"/>
                <a:cs typeface="Raleway"/>
                <a:sym typeface="Raleway"/>
              </a:defRPr>
            </a:lvl1pPr>
            <a:lvl2pPr>
              <a:buClr>
                <a:schemeClr val="dk2"/>
              </a:buClr>
              <a:buSzPts val="3000"/>
              <a:buFont typeface="Raleway"/>
              <a:buNone/>
              <a:defRPr sz="3000" b="1">
                <a:solidFill>
                  <a:schemeClr val="dk2"/>
                </a:solidFill>
                <a:latin typeface="Raleway"/>
                <a:ea typeface="Raleway"/>
                <a:cs typeface="Raleway"/>
                <a:sym typeface="Raleway"/>
              </a:defRPr>
            </a:lvl2pPr>
            <a:lvl3pPr>
              <a:buClr>
                <a:schemeClr val="dk2"/>
              </a:buClr>
              <a:buSzPts val="3000"/>
              <a:buFont typeface="Raleway"/>
              <a:buNone/>
              <a:defRPr sz="3000" b="1">
                <a:solidFill>
                  <a:schemeClr val="dk2"/>
                </a:solidFill>
                <a:latin typeface="Raleway"/>
                <a:ea typeface="Raleway"/>
                <a:cs typeface="Raleway"/>
                <a:sym typeface="Raleway"/>
              </a:defRPr>
            </a:lvl3pPr>
            <a:lvl4pPr>
              <a:buClr>
                <a:schemeClr val="dk2"/>
              </a:buClr>
              <a:buSzPts val="3000"/>
              <a:buFont typeface="Raleway"/>
              <a:buNone/>
              <a:defRPr sz="3000" b="1">
                <a:solidFill>
                  <a:schemeClr val="dk2"/>
                </a:solidFill>
                <a:latin typeface="Raleway"/>
                <a:ea typeface="Raleway"/>
                <a:cs typeface="Raleway"/>
                <a:sym typeface="Raleway"/>
              </a:defRPr>
            </a:lvl4pPr>
            <a:lvl5pPr>
              <a:buClr>
                <a:schemeClr val="dk2"/>
              </a:buClr>
              <a:buSzPts val="3000"/>
              <a:buFont typeface="Raleway"/>
              <a:buNone/>
              <a:defRPr sz="3000" b="1">
                <a:solidFill>
                  <a:schemeClr val="dk2"/>
                </a:solidFill>
                <a:latin typeface="Raleway"/>
                <a:ea typeface="Raleway"/>
                <a:cs typeface="Raleway"/>
                <a:sym typeface="Raleway"/>
              </a:defRPr>
            </a:lvl5pPr>
            <a:lvl6pPr>
              <a:buClr>
                <a:schemeClr val="dk2"/>
              </a:buClr>
              <a:buSzPts val="3000"/>
              <a:buFont typeface="Raleway"/>
              <a:buNone/>
              <a:defRPr sz="3000" b="1">
                <a:solidFill>
                  <a:schemeClr val="dk2"/>
                </a:solidFill>
                <a:latin typeface="Raleway"/>
                <a:ea typeface="Raleway"/>
                <a:cs typeface="Raleway"/>
                <a:sym typeface="Raleway"/>
              </a:defRPr>
            </a:lvl6pPr>
            <a:lvl7pPr>
              <a:buClr>
                <a:schemeClr val="dk2"/>
              </a:buClr>
              <a:buSzPts val="3000"/>
              <a:buFont typeface="Raleway"/>
              <a:buNone/>
              <a:defRPr sz="3000" b="1">
                <a:solidFill>
                  <a:schemeClr val="dk2"/>
                </a:solidFill>
                <a:latin typeface="Raleway"/>
                <a:ea typeface="Raleway"/>
                <a:cs typeface="Raleway"/>
                <a:sym typeface="Raleway"/>
              </a:defRPr>
            </a:lvl7pPr>
            <a:lvl8pPr>
              <a:buClr>
                <a:schemeClr val="dk2"/>
              </a:buClr>
              <a:buSzPts val="3000"/>
              <a:buFont typeface="Raleway"/>
              <a:buNone/>
              <a:defRPr sz="3000" b="1">
                <a:solidFill>
                  <a:schemeClr val="dk2"/>
                </a:solidFill>
                <a:latin typeface="Raleway"/>
                <a:ea typeface="Raleway"/>
                <a:cs typeface="Raleway"/>
                <a:sym typeface="Raleway"/>
              </a:defRPr>
            </a:lvl8pPr>
            <a:lvl9pPr>
              <a:buClr>
                <a:schemeClr val="dk2"/>
              </a:buClr>
              <a:buSzPts val="3000"/>
              <a:buFont typeface="Raleway"/>
              <a:buNone/>
              <a:defRPr sz="3000" b="1">
                <a:solidFill>
                  <a:schemeClr val="dk2"/>
                </a:solidFill>
                <a:latin typeface="Raleway"/>
                <a:ea typeface="Raleway"/>
                <a:cs typeface="Raleway"/>
                <a:sym typeface="Raleway"/>
              </a:defRPr>
            </a:lvl9pPr>
          </a:lstStyle>
          <a:p>
            <a:r>
              <a:rPr lang="en-US" altLang="zh-CN" sz="2000" dirty="0"/>
              <a:t>2. Diffusion Model</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65452" y="937433"/>
            <a:ext cx="3576000" cy="6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1600" dirty="0"/>
              <a:t>Code implementation</a:t>
            </a:r>
            <a:endParaRPr sz="1600" dirty="0"/>
          </a:p>
        </p:txBody>
      </p:sp>
      <p:sp>
        <p:nvSpPr>
          <p:cNvPr id="2" name="Google Shape;64;p14">
            <a:extLst>
              <a:ext uri="{FF2B5EF4-FFF2-40B4-BE49-F238E27FC236}">
                <a16:creationId xmlns:a16="http://schemas.microsoft.com/office/drawing/2014/main" id="{67023765-63FE-6AF8-C18B-0B13F8FEA433}"/>
              </a:ext>
            </a:extLst>
          </p:cNvPr>
          <p:cNvSpPr txBox="1">
            <a:spLocks/>
          </p:cNvSpPr>
          <p:nvPr/>
        </p:nvSpPr>
        <p:spPr>
          <a:xfrm>
            <a:off x="304252" y="358046"/>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pic>
        <p:nvPicPr>
          <p:cNvPr id="3" name="图片 2">
            <a:extLst>
              <a:ext uri="{FF2B5EF4-FFF2-40B4-BE49-F238E27FC236}">
                <a16:creationId xmlns:a16="http://schemas.microsoft.com/office/drawing/2014/main" id="{06563063-2680-2465-427D-D9C4BFE5D080}"/>
              </a:ext>
            </a:extLst>
          </p:cNvPr>
          <p:cNvPicPr>
            <a:picLocks noChangeAspect="1"/>
          </p:cNvPicPr>
          <p:nvPr/>
        </p:nvPicPr>
        <p:blipFill>
          <a:blip r:embed="rId3"/>
          <a:stretch>
            <a:fillRect/>
          </a:stretch>
        </p:blipFill>
        <p:spPr>
          <a:xfrm>
            <a:off x="863082" y="1555433"/>
            <a:ext cx="6722706" cy="2918321"/>
          </a:xfrm>
          <a:prstGeom prst="rect">
            <a:avLst/>
          </a:prstGeom>
        </p:spPr>
      </p:pic>
    </p:spTree>
    <p:extLst>
      <p:ext uri="{BB962C8B-B14F-4D97-AF65-F5344CB8AC3E}">
        <p14:creationId xmlns:p14="http://schemas.microsoft.com/office/powerpoint/2010/main" val="3699316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2" name="Google Shape;64;p14">
            <a:extLst>
              <a:ext uri="{FF2B5EF4-FFF2-40B4-BE49-F238E27FC236}">
                <a16:creationId xmlns:a16="http://schemas.microsoft.com/office/drawing/2014/main" id="{67023765-63FE-6AF8-C18B-0B13F8FEA433}"/>
              </a:ext>
            </a:extLst>
          </p:cNvPr>
          <p:cNvSpPr txBox="1">
            <a:spLocks/>
          </p:cNvSpPr>
          <p:nvPr/>
        </p:nvSpPr>
        <p:spPr>
          <a:xfrm>
            <a:off x="245878" y="167442"/>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pic>
        <p:nvPicPr>
          <p:cNvPr id="4" name="图片 3">
            <a:extLst>
              <a:ext uri="{FF2B5EF4-FFF2-40B4-BE49-F238E27FC236}">
                <a16:creationId xmlns:a16="http://schemas.microsoft.com/office/drawing/2014/main" id="{A481462B-61FC-A338-6D5E-FF4FA79875D5}"/>
              </a:ext>
            </a:extLst>
          </p:cNvPr>
          <p:cNvPicPr>
            <a:picLocks noChangeAspect="1"/>
          </p:cNvPicPr>
          <p:nvPr/>
        </p:nvPicPr>
        <p:blipFill>
          <a:blip r:embed="rId3"/>
          <a:stretch>
            <a:fillRect/>
          </a:stretch>
        </p:blipFill>
        <p:spPr>
          <a:xfrm>
            <a:off x="5114991" y="790842"/>
            <a:ext cx="3139944" cy="3856366"/>
          </a:xfrm>
          <a:prstGeom prst="rect">
            <a:avLst/>
          </a:prstGeom>
        </p:spPr>
      </p:pic>
      <p:pic>
        <p:nvPicPr>
          <p:cNvPr id="5" name="图片 4">
            <a:extLst>
              <a:ext uri="{FF2B5EF4-FFF2-40B4-BE49-F238E27FC236}">
                <a16:creationId xmlns:a16="http://schemas.microsoft.com/office/drawing/2014/main" id="{A7250972-E10B-49F3-BB15-0B62C8B4DF99}"/>
              </a:ext>
            </a:extLst>
          </p:cNvPr>
          <p:cNvPicPr>
            <a:picLocks noChangeAspect="1"/>
          </p:cNvPicPr>
          <p:nvPr/>
        </p:nvPicPr>
        <p:blipFill>
          <a:blip r:embed="rId4"/>
          <a:stretch>
            <a:fillRect/>
          </a:stretch>
        </p:blipFill>
        <p:spPr>
          <a:xfrm>
            <a:off x="592224" y="1109441"/>
            <a:ext cx="3941707" cy="2857619"/>
          </a:xfrm>
          <a:prstGeom prst="rect">
            <a:avLst/>
          </a:prstGeom>
        </p:spPr>
      </p:pic>
      <p:pic>
        <p:nvPicPr>
          <p:cNvPr id="6" name="图片 5">
            <a:extLst>
              <a:ext uri="{FF2B5EF4-FFF2-40B4-BE49-F238E27FC236}">
                <a16:creationId xmlns:a16="http://schemas.microsoft.com/office/drawing/2014/main" id="{30818992-4AE3-1D55-54F4-6D5C45D62910}"/>
              </a:ext>
            </a:extLst>
          </p:cNvPr>
          <p:cNvPicPr>
            <a:picLocks noChangeAspect="1"/>
          </p:cNvPicPr>
          <p:nvPr/>
        </p:nvPicPr>
        <p:blipFill>
          <a:blip r:embed="rId5"/>
          <a:stretch>
            <a:fillRect/>
          </a:stretch>
        </p:blipFill>
        <p:spPr>
          <a:xfrm>
            <a:off x="619977" y="3967060"/>
            <a:ext cx="3886200" cy="1013387"/>
          </a:xfrm>
          <a:prstGeom prst="rect">
            <a:avLst/>
          </a:prstGeom>
        </p:spPr>
      </p:pic>
    </p:spTree>
    <p:extLst>
      <p:ext uri="{BB962C8B-B14F-4D97-AF65-F5344CB8AC3E}">
        <p14:creationId xmlns:p14="http://schemas.microsoft.com/office/powerpoint/2010/main" val="408012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699" y="803806"/>
            <a:ext cx="8580373" cy="786616"/>
          </a:xfrm>
          <a:prstGeom prst="rect">
            <a:avLst/>
          </a:prstGeom>
        </p:spPr>
        <p:txBody>
          <a:bodyPr spcFirstLastPara="1" wrap="square" lIns="91425" tIns="91425" rIns="91425" bIns="91425" anchor="t" anchorCtr="0">
            <a:normAutofit/>
          </a:bodyPr>
          <a:lstStyle/>
          <a:p>
            <a:r>
              <a:rPr lang="zh-CN" sz="1600" dirty="0"/>
              <a:t>Using MNIST dataset and BasicUNet </a:t>
            </a:r>
            <a:r>
              <a:rPr lang="en" altLang="zh-CN" sz="1600" i="0" dirty="0">
                <a:effectLst/>
                <a:latin typeface="system-ui"/>
              </a:rPr>
              <a:t>to verify the training effect of the diffusion model</a:t>
            </a:r>
            <a:endParaRPr sz="1600" dirty="0"/>
          </a:p>
        </p:txBody>
      </p:sp>
      <p:pic>
        <p:nvPicPr>
          <p:cNvPr id="84" name="Google Shape;84;p17"/>
          <p:cNvPicPr preferRelativeResize="0"/>
          <p:nvPr/>
        </p:nvPicPr>
        <p:blipFill>
          <a:blip r:embed="rId3">
            <a:alphaModFix/>
          </a:blip>
          <a:stretch>
            <a:fillRect/>
          </a:stretch>
        </p:blipFill>
        <p:spPr>
          <a:xfrm>
            <a:off x="373158" y="1747873"/>
            <a:ext cx="4568575" cy="2725050"/>
          </a:xfrm>
          <a:prstGeom prst="rect">
            <a:avLst/>
          </a:prstGeom>
          <a:noFill/>
          <a:ln>
            <a:noFill/>
          </a:ln>
        </p:spPr>
      </p:pic>
      <p:pic>
        <p:nvPicPr>
          <p:cNvPr id="85" name="Google Shape;85;p17"/>
          <p:cNvPicPr preferRelativeResize="0"/>
          <p:nvPr/>
        </p:nvPicPr>
        <p:blipFill>
          <a:blip r:embed="rId4">
            <a:alphaModFix/>
          </a:blip>
          <a:stretch>
            <a:fillRect/>
          </a:stretch>
        </p:blipFill>
        <p:spPr>
          <a:xfrm>
            <a:off x="5089515" y="1976462"/>
            <a:ext cx="3848401" cy="2779158"/>
          </a:xfrm>
          <a:prstGeom prst="rect">
            <a:avLst/>
          </a:prstGeom>
          <a:noFill/>
          <a:ln>
            <a:noFill/>
          </a:ln>
        </p:spPr>
      </p:pic>
      <p:sp>
        <p:nvSpPr>
          <p:cNvPr id="2" name="Google Shape;64;p14">
            <a:extLst>
              <a:ext uri="{FF2B5EF4-FFF2-40B4-BE49-F238E27FC236}">
                <a16:creationId xmlns:a16="http://schemas.microsoft.com/office/drawing/2014/main" id="{B90FDF08-CA5D-9DEF-AF36-C387E7C44B6E}"/>
              </a:ext>
            </a:extLst>
          </p:cNvPr>
          <p:cNvSpPr txBox="1">
            <a:spLocks/>
          </p:cNvSpPr>
          <p:nvPr/>
        </p:nvSpPr>
        <p:spPr>
          <a:xfrm>
            <a:off x="251928" y="214933"/>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4" name="文本框 3">
            <a:extLst>
              <a:ext uri="{FF2B5EF4-FFF2-40B4-BE49-F238E27FC236}">
                <a16:creationId xmlns:a16="http://schemas.microsoft.com/office/drawing/2014/main" id="{AE4B270E-F1B6-C4EA-F6A1-E48A62E9CA50}"/>
              </a:ext>
            </a:extLst>
          </p:cNvPr>
          <p:cNvSpPr txBox="1"/>
          <p:nvPr/>
        </p:nvSpPr>
        <p:spPr>
          <a:xfrm>
            <a:off x="251928" y="1368651"/>
            <a:ext cx="4572000" cy="2246769"/>
          </a:xfrm>
          <a:prstGeom prst="rect">
            <a:avLst/>
          </a:prstGeom>
          <a:noFill/>
        </p:spPr>
        <p:txBody>
          <a:bodyPr wrap="square">
            <a:spAutoFit/>
          </a:bodyPr>
          <a:lstStyle/>
          <a:p>
            <a:pPr algn="just"/>
            <a:endParaRPr lang="en-US" altLang="zh-CN" sz="14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endParaRPr>
          </a:p>
          <a:p>
            <a:pPr algn="just"/>
            <a:r>
              <a:rPr lang="en-US" altLang="zh-CN" sz="14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rPr>
              <a:t>As shown in the figure above, for inputs with low amounts of noise, the model's predictions are quite good. </a:t>
            </a:r>
          </a:p>
          <a:p>
            <a:pPr algn="just"/>
            <a:endParaRPr lang="en-US" altLang="zh-CN" kern="100" dirty="0">
              <a:latin typeface="Segoe UI" panose="020B0502040204020203" pitchFamily="34" charset="0"/>
              <a:ea typeface="DengXian" panose="02010600030101010101" pitchFamily="2" charset="-122"/>
              <a:cs typeface="Times New Roman" panose="02020603050405020304" pitchFamily="18" charset="0"/>
            </a:endParaRPr>
          </a:p>
          <a:p>
            <a:pPr algn="just"/>
            <a:r>
              <a:rPr lang="en-US" altLang="zh-CN" sz="14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rPr>
              <a:t>However, for inputs with a high amount of noise, the information the model is able to obtain starts to decrease. When amount = 1, the model will output a vague prediction that is very close to the mean of the data set.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5" name="Google Shape;83;p17">
            <a:extLst>
              <a:ext uri="{FF2B5EF4-FFF2-40B4-BE49-F238E27FC236}">
                <a16:creationId xmlns:a16="http://schemas.microsoft.com/office/drawing/2014/main" id="{19098CC2-B111-1834-A378-EEC63CD50A71}"/>
              </a:ext>
            </a:extLst>
          </p:cNvPr>
          <p:cNvSpPr txBox="1">
            <a:spLocks noGrp="1"/>
          </p:cNvSpPr>
          <p:nvPr>
            <p:ph type="title"/>
          </p:nvPr>
        </p:nvSpPr>
        <p:spPr>
          <a:xfrm>
            <a:off x="311699" y="803806"/>
            <a:ext cx="8580373" cy="786616"/>
          </a:xfrm>
          <a:prstGeom prst="rect">
            <a:avLst/>
          </a:prstGeom>
        </p:spPr>
        <p:txBody>
          <a:bodyPr spcFirstLastPara="1" wrap="square" lIns="91425" tIns="91425" rIns="91425" bIns="91425" anchor="t" anchorCtr="0">
            <a:normAutofit/>
          </a:bodyPr>
          <a:lstStyle/>
          <a:p>
            <a:r>
              <a:rPr lang="zh-CN" sz="1600" dirty="0"/>
              <a:t>Using MNIST dataset and BasicUNet </a:t>
            </a:r>
            <a:r>
              <a:rPr lang="en" altLang="zh-CN" sz="1600" i="0" dirty="0">
                <a:effectLst/>
                <a:latin typeface="system-ui"/>
              </a:rPr>
              <a:t>to verify the training effect of the diffusion model</a:t>
            </a:r>
            <a:endParaRPr sz="1600" dirty="0"/>
          </a:p>
        </p:txBody>
      </p:sp>
      <p:sp>
        <p:nvSpPr>
          <p:cNvPr id="6" name="Google Shape;64;p14">
            <a:extLst>
              <a:ext uri="{FF2B5EF4-FFF2-40B4-BE49-F238E27FC236}">
                <a16:creationId xmlns:a16="http://schemas.microsoft.com/office/drawing/2014/main" id="{4C0C3F2D-359B-2668-3AB2-DEDE423C65BE}"/>
              </a:ext>
            </a:extLst>
          </p:cNvPr>
          <p:cNvSpPr txBox="1">
            <a:spLocks/>
          </p:cNvSpPr>
          <p:nvPr/>
        </p:nvSpPr>
        <p:spPr>
          <a:xfrm>
            <a:off x="251928" y="214933"/>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pic>
        <p:nvPicPr>
          <p:cNvPr id="7" name="图片 6">
            <a:extLst>
              <a:ext uri="{FF2B5EF4-FFF2-40B4-BE49-F238E27FC236}">
                <a16:creationId xmlns:a16="http://schemas.microsoft.com/office/drawing/2014/main" id="{7DC4F693-D9BC-2206-5E16-C973055F8403}"/>
              </a:ext>
            </a:extLst>
          </p:cNvPr>
          <p:cNvPicPr>
            <a:picLocks noChangeAspect="1"/>
          </p:cNvPicPr>
          <p:nvPr/>
        </p:nvPicPr>
        <p:blipFill>
          <a:blip r:embed="rId3"/>
          <a:stretch>
            <a:fillRect/>
          </a:stretch>
        </p:blipFill>
        <p:spPr>
          <a:xfrm>
            <a:off x="6453317" y="2536625"/>
            <a:ext cx="2513900" cy="2391942"/>
          </a:xfrm>
          <a:prstGeom prst="rect">
            <a:avLst/>
          </a:prstGeom>
        </p:spPr>
      </p:pic>
      <p:pic>
        <p:nvPicPr>
          <p:cNvPr id="8" name="Google Shape;90;p18">
            <a:extLst>
              <a:ext uri="{FF2B5EF4-FFF2-40B4-BE49-F238E27FC236}">
                <a16:creationId xmlns:a16="http://schemas.microsoft.com/office/drawing/2014/main" id="{B38EE0FD-D6DB-8D3C-63FF-4CDF722A448B}"/>
              </a:ext>
            </a:extLst>
          </p:cNvPr>
          <p:cNvPicPr preferRelativeResize="0"/>
          <p:nvPr/>
        </p:nvPicPr>
        <p:blipFill>
          <a:blip r:embed="rId4">
            <a:alphaModFix/>
          </a:blip>
          <a:stretch>
            <a:fillRect/>
          </a:stretch>
        </p:blipFill>
        <p:spPr>
          <a:xfrm>
            <a:off x="5061251" y="1427207"/>
            <a:ext cx="2144221" cy="20170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71472" y="667988"/>
            <a:ext cx="8520600" cy="623400"/>
          </a:xfrm>
          <a:prstGeom prst="rect">
            <a:avLst/>
          </a:prstGeom>
        </p:spPr>
        <p:txBody>
          <a:bodyPr spcFirstLastPara="1" wrap="square" lIns="91425" tIns="91425" rIns="91425" bIns="91425" anchor="t" anchorCtr="0">
            <a:normAutofit fontScale="90000"/>
          </a:bodyPr>
          <a:lstStyle/>
          <a:p>
            <a:pPr>
              <a:buSzPct val="61111"/>
            </a:pPr>
            <a:r>
              <a:rPr lang="en" altLang="zh-CN" sz="1800" dirty="0"/>
              <a:t>Model comparison: </a:t>
            </a:r>
            <a:br>
              <a:rPr lang="en" altLang="zh-CN" sz="1800" dirty="0"/>
            </a:br>
            <a:br>
              <a:rPr lang="en" altLang="zh-CN" sz="1800" dirty="0"/>
            </a:br>
            <a:r>
              <a:rPr lang="zh-CN" sz="1100" dirty="0"/>
              <a:t>Using MNIST dataset and UNet2DModel from the Diffusers library </a:t>
            </a:r>
            <a:r>
              <a:rPr lang="en-US" altLang="zh-CN" sz="1100" dirty="0"/>
              <a:t>,</a:t>
            </a:r>
            <a:r>
              <a:rPr lang="en" altLang="zh-CN" sz="1100" i="0" dirty="0">
                <a:effectLst/>
                <a:latin typeface="system-ui"/>
              </a:rPr>
              <a:t> </a:t>
            </a:r>
            <a:r>
              <a:rPr lang="en" altLang="zh-CN" sz="1100" dirty="0"/>
              <a:t>Judging from the images and loss curves of the generated samples, this model is much better than the basic model.</a:t>
            </a:r>
            <a:r>
              <a:rPr lang="zh-CN" altLang="en-US" sz="1100" dirty="0"/>
              <a:t>   </a:t>
            </a:r>
            <a:r>
              <a:rPr lang="en" altLang="zh-CN" sz="1100" dirty="0"/>
              <a:t>Losses are also reduced even more</a:t>
            </a:r>
            <a:r>
              <a:rPr lang="en-US" altLang="zh-CN" sz="1100" dirty="0"/>
              <a:t>.</a:t>
            </a:r>
            <a:br>
              <a:rPr lang="zh-CN" altLang="en-US" sz="1100" dirty="0"/>
            </a:br>
            <a:endParaRPr sz="1100" dirty="0"/>
          </a:p>
          <a:p>
            <a:pPr marL="0" lvl="0" indent="0" algn="l" rtl="0">
              <a:spcBef>
                <a:spcPts val="0"/>
              </a:spcBef>
              <a:spcAft>
                <a:spcPts val="0"/>
              </a:spcAft>
              <a:buNone/>
            </a:pPr>
            <a:br>
              <a:rPr lang="en-US" dirty="0"/>
            </a:br>
            <a:endParaRPr dirty="0"/>
          </a:p>
        </p:txBody>
      </p:sp>
      <p:pic>
        <p:nvPicPr>
          <p:cNvPr id="96" name="Google Shape;96;p19"/>
          <p:cNvPicPr preferRelativeResize="0"/>
          <p:nvPr/>
        </p:nvPicPr>
        <p:blipFill>
          <a:blip r:embed="rId3">
            <a:alphaModFix/>
          </a:blip>
          <a:stretch>
            <a:fillRect/>
          </a:stretch>
        </p:blipFill>
        <p:spPr>
          <a:xfrm>
            <a:off x="1300065" y="1938527"/>
            <a:ext cx="6076095" cy="2764487"/>
          </a:xfrm>
          <a:prstGeom prst="rect">
            <a:avLst/>
          </a:prstGeom>
          <a:noFill/>
          <a:ln>
            <a:noFill/>
          </a:ln>
        </p:spPr>
      </p:pic>
      <p:sp>
        <p:nvSpPr>
          <p:cNvPr id="4" name="Google Shape;64;p14">
            <a:extLst>
              <a:ext uri="{FF2B5EF4-FFF2-40B4-BE49-F238E27FC236}">
                <a16:creationId xmlns:a16="http://schemas.microsoft.com/office/drawing/2014/main" id="{19DE7721-88AD-9FBF-6ECD-71C6CA1CD634}"/>
              </a:ext>
            </a:extLst>
          </p:cNvPr>
          <p:cNvSpPr txBox="1">
            <a:spLocks/>
          </p:cNvSpPr>
          <p:nvPr/>
        </p:nvSpPr>
        <p:spPr>
          <a:xfrm>
            <a:off x="251928" y="214933"/>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822</TotalTime>
  <Words>2238</Words>
  <Application>Microsoft Macintosh PowerPoint</Application>
  <PresentationFormat>全屏显示(16:9)</PresentationFormat>
  <Paragraphs>119</Paragraphs>
  <Slides>21</Slides>
  <Notes>21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-apple-system</vt:lpstr>
      <vt:lpstr>Source Sans Pro</vt:lpstr>
      <vt:lpstr>Segoe UI</vt:lpstr>
      <vt:lpstr>Raleway</vt:lpstr>
      <vt:lpstr>DengXian Light</vt:lpstr>
      <vt:lpstr>Arial</vt:lpstr>
      <vt:lpstr>DengXian</vt:lpstr>
      <vt:lpstr>system-ui</vt:lpstr>
      <vt:lpstr>Plum</vt:lpstr>
      <vt:lpstr>CS577 Group Project  Explore the Application of Diffusion Model in Video Content Creation</vt:lpstr>
      <vt:lpstr>Problem description and introduction</vt:lpstr>
      <vt:lpstr>2. Diffusion Model</vt:lpstr>
      <vt:lpstr>Psudo Code Algorithm</vt:lpstr>
      <vt:lpstr>Code implementation</vt:lpstr>
      <vt:lpstr>PowerPoint 演示文稿</vt:lpstr>
      <vt:lpstr>Using MNIST dataset and BasicUNet to verify the training effect of the diffusion model</vt:lpstr>
      <vt:lpstr>Using MNIST dataset and BasicUNet to verify the training effect of the diffusion model</vt:lpstr>
      <vt:lpstr>Model comparison:   Using MNIST dataset and UNet2DModel from the Diffusers library , Judging from the images and loss curves of the generated samples, this model is much better than the basic model.   Losses are also reduced even more.   </vt:lpstr>
      <vt:lpstr>PowerPoint 演示文稿</vt:lpstr>
      <vt:lpstr>Text to image generation need more complex models</vt:lpstr>
      <vt:lpstr> Latent Diffusion model   </vt:lpstr>
      <vt:lpstr>Latent diffusion model introduction (Architecture in the original paper) </vt:lpstr>
      <vt:lpstr>Latent diffusion model introduction (Architecture in the original paper) </vt:lpstr>
      <vt:lpstr>LDMs: New-Image Generation </vt:lpstr>
      <vt:lpstr>stable diffusion Code practice</vt:lpstr>
      <vt:lpstr>4. Text to video generation using diffusion model</vt:lpstr>
      <vt:lpstr>5. How it works </vt:lpstr>
      <vt:lpstr>5. How it works </vt:lpstr>
      <vt:lpstr>6. Limitations of this approach</vt:lpstr>
      <vt:lpstr>7. What we gained from the whole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CS577 Group Project  Explore the Application of Diffusion Model in Video Content Creation</dc:title>
  <cp:lastModifiedBy>宇 李</cp:lastModifiedBy>
  <cp:revision>2</cp:revision>
  <dcterms:modified xsi:type="dcterms:W3CDTF">2023-12-02T01:10:46Z</dcterms:modified>
</cp:coreProperties>
</file>